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GW</c:v>
                </c:pt>
              </c:strCache>
            </c:strRef>
          </c:tx>
          <c:spPr>
            <a:solidFill>
              <a:srgbClr val="C0492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F54-40E0-B1FE-E75ADCA8995E}"/>
              </c:ext>
            </c:extLst>
          </c:dPt>
          <c:dPt>
            <c:idx val="1"/>
            <c:invertIfNegative val="0"/>
            <c:bubble3D val="0"/>
            <c:spPr>
              <a:solidFill>
                <a:srgbClr val="1C6E7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F54-40E0-B1FE-E75ADCA8995E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1E2D33"/>
                    </a:solidFill>
                    <a:latin typeface="Calibri"/>
                  </a:defRPr>
                </a:pPr>
                <a:endParaRPr lang="en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Piekaanbod</c:v>
                </c:pt>
                <c:pt idx="1">
                  <c:v>Max. vraag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12.7</c:v>
                </c:pt>
                <c:pt idx="1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54-40E0-B1FE-E75ADCA899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E2D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EBF2F3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96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138F0-2B8B-28B8-AB0E-72A0823D8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A2D05-842A-A10C-4FEB-B9B4E97FBA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EF23E9-FA34-D2AA-9F4E-8ECB8AC6A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D2A4E-8730-B962-C8D4-58873023BF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8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463040"/>
            <a:ext cx="4389120" cy="4389120"/>
          </a:xfrm>
          <a:prstGeom prst="ellipse">
            <a:avLst/>
          </a:prstGeom>
          <a:solidFill>
            <a:srgbClr val="1C6E7D">
              <a:alpha val="22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" name="Shape 1"/>
          <p:cNvSpPr/>
          <p:nvPr/>
        </p:nvSpPr>
        <p:spPr>
          <a:xfrm>
            <a:off x="10607040" y="4023360"/>
            <a:ext cx="3108960" cy="3108960"/>
          </a:xfrm>
          <a:prstGeom prst="ellipse">
            <a:avLst/>
          </a:prstGeom>
          <a:solidFill>
            <a:srgbClr val="E0A53B">
              <a:alpha val="14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6" name="Text 3"/>
          <p:cNvSpPr/>
          <p:nvPr/>
        </p:nvSpPr>
        <p:spPr>
          <a:xfrm>
            <a:off x="1600200" y="148132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40080" y="2331720"/>
            <a:ext cx="9692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Kerncentrales in Nederland:</a:t>
            </a:r>
            <a:b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 is er </a:t>
            </a:r>
            <a:r>
              <a:rPr lang="en-US" sz="4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aan</a:t>
            </a: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hand met de </a:t>
            </a:r>
            <a:r>
              <a:rPr lang="en-US" sz="4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locaties</a:t>
            </a: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40080" y="4343400"/>
            <a:ext cx="9509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 het kabinet besloot, welke bezwaren er </a:t>
            </a:r>
            <a:r>
              <a:rPr lang="en-US" sz="18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spelen</a:t>
            </a:r>
            <a:r>
              <a:rPr lang="en-US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8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8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hoe WISE ernaar kijkt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40080" y="5257800"/>
            <a:ext cx="2926080" cy="0"/>
          </a:xfrm>
          <a:prstGeom prst="line">
            <a:avLst/>
          </a:prstGeom>
          <a:noFill/>
          <a:ln w="31750">
            <a:solidFill>
              <a:srgbClr val="E0A53B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10" name="Text 7"/>
          <p:cNvSpPr/>
          <p:nvPr/>
        </p:nvSpPr>
        <p:spPr>
          <a:xfrm>
            <a:off x="640080" y="5440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D1C5B1E-C8E6-13CD-44C5-9544ED50D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195575"/>
            <a:ext cx="1659548" cy="16577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WAT BLIJFT OVER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Drie alternatieven, twee gebieden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48386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3483864" cy="2286000"/>
          </a:xfrm>
          <a:prstGeom prst="roundRect">
            <a:avLst>
              <a:gd name="adj" fmla="val 3600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6" name="Shape 4"/>
          <p:cNvSpPr/>
          <p:nvPr/>
        </p:nvSpPr>
        <p:spPr>
          <a:xfrm>
            <a:off x="2016252" y="2194560"/>
            <a:ext cx="731520" cy="731520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7" name="Image 0" descr="icons/p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762" y="2392070"/>
            <a:ext cx="336499" cy="33649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035808"/>
            <a:ext cx="31181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Eemshaven 1B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22960" y="3419856"/>
            <a:ext cx="3118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22960" y="3703320"/>
            <a:ext cx="31181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Emmapolder — landbouwgrond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52544" y="1920240"/>
            <a:ext cx="348386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2" name="Shape 9"/>
          <p:cNvSpPr/>
          <p:nvPr/>
        </p:nvSpPr>
        <p:spPr>
          <a:xfrm>
            <a:off x="4352544" y="1920240"/>
            <a:ext cx="3483864" cy="2286000"/>
          </a:xfrm>
          <a:prstGeom prst="roundRect">
            <a:avLst>
              <a:gd name="adj" fmla="val 3600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13" name="Shape 10"/>
          <p:cNvSpPr/>
          <p:nvPr/>
        </p:nvSpPr>
        <p:spPr>
          <a:xfrm>
            <a:off x="5728716" y="2194560"/>
            <a:ext cx="731520" cy="731520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4" name="Image 1" descr="icons/p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226" y="2392070"/>
            <a:ext cx="336499" cy="33649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535424" y="3035808"/>
            <a:ext cx="31181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Eemshaven 3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4535424" y="3419856"/>
            <a:ext cx="3118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535424" y="3703320"/>
            <a:ext cx="31181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Eemscentrale (ENGIE)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8065008" y="1920240"/>
            <a:ext cx="348386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9" name="Shape 15"/>
          <p:cNvSpPr/>
          <p:nvPr/>
        </p:nvSpPr>
        <p:spPr>
          <a:xfrm>
            <a:off x="8065008" y="1920240"/>
            <a:ext cx="3483864" cy="2286000"/>
          </a:xfrm>
          <a:prstGeom prst="roundRect">
            <a:avLst>
              <a:gd name="adj" fmla="val 3600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20" name="Shape 16"/>
          <p:cNvSpPr/>
          <p:nvPr/>
        </p:nvSpPr>
        <p:spPr>
          <a:xfrm>
            <a:off x="9441180" y="2194560"/>
            <a:ext cx="731520" cy="73152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21" name="Image 2" descr="icons/p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690" y="2392070"/>
            <a:ext cx="336499" cy="336499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247888" y="3035808"/>
            <a:ext cx="31181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Terneuzen</a:t>
            </a:r>
            <a:endParaRPr lang="en-US" sz="1900" dirty="0"/>
          </a:p>
        </p:txBody>
      </p:sp>
      <p:sp>
        <p:nvSpPr>
          <p:cNvPr id="23" name="Text 18"/>
          <p:cNvSpPr/>
          <p:nvPr/>
        </p:nvSpPr>
        <p:spPr>
          <a:xfrm>
            <a:off x="8247888" y="3419856"/>
            <a:ext cx="3118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E0A5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ZEELAND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8247888" y="3703320"/>
            <a:ext cx="31181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Mosselbanken / Paulinapolder</a:t>
            </a:r>
            <a:endParaRPr lang="en-US" sz="1200" dirty="0"/>
          </a:p>
        </p:txBody>
      </p:sp>
      <p:sp>
        <p:nvSpPr>
          <p:cNvPr id="25" name="Shape 20"/>
          <p:cNvSpPr/>
          <p:nvPr/>
        </p:nvSpPr>
        <p:spPr>
          <a:xfrm>
            <a:off x="640080" y="4480560"/>
            <a:ext cx="10908792" cy="868680"/>
          </a:xfrm>
          <a:prstGeom prst="roundRect">
            <a:avLst>
              <a:gd name="adj" fmla="val 9474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26" name="Image 3" descr="icons/check_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754880"/>
            <a:ext cx="329184" cy="329184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417320" y="4480560"/>
            <a:ext cx="99029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Inpassing is op alle drie uitdagend, maar met de huidige kennis lijkt het </a:t>
            </a:r>
            <a:r>
              <a:rPr lang="en-US" sz="140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mogelijk</a:t>
            </a:r>
            <a:r>
              <a:rPr lang="en-US" sz="14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volgens</a:t>
            </a:r>
            <a:r>
              <a:rPr lang="en-US" sz="14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het </a:t>
            </a:r>
            <a:r>
              <a:rPr lang="en-US" sz="140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kabinet</a:t>
            </a:r>
            <a:r>
              <a:rPr lang="en-US" sz="14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De rest van de afweging draait om één spanning: </a:t>
            </a:r>
            <a:r>
              <a:rPr lang="en-US" sz="140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technische</a:t>
            </a:r>
            <a:r>
              <a:rPr lang="en-US" sz="14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inpasbaarheid</a:t>
            </a:r>
            <a:r>
              <a:rPr lang="en-US" sz="14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versus draagvlak.</a:t>
            </a:r>
            <a:endParaRPr lang="en-US" sz="1400" dirty="0"/>
          </a:p>
        </p:txBody>
      </p:sp>
      <p:sp>
        <p:nvSpPr>
          <p:cNvPr id="28" name="Text 22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C1885-B007-BEA1-EDBC-7B195EF90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35D21A4-F286-C853-042A-20FEBC1CB334}"/>
              </a:ext>
            </a:extLst>
          </p:cNvPr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WAT BLIJFT OVER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C1C96A9-62C2-033D-9873-90EDED8B3893}"/>
              </a:ext>
            </a:extLst>
          </p:cNvPr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Eemshaven</a:t>
            </a:r>
            <a:endParaRPr lang="en-US" sz="31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76C2469-F0C3-BAF1-73B7-2ADC02E3BB8E}"/>
              </a:ext>
            </a:extLst>
          </p:cNvPr>
          <p:cNvSpPr/>
          <p:nvPr/>
        </p:nvSpPr>
        <p:spPr>
          <a:xfrm>
            <a:off x="640080" y="1874520"/>
            <a:ext cx="5486400" cy="3200400"/>
          </a:xfrm>
          <a:prstGeom prst="roundRect">
            <a:avLst>
              <a:gd name="adj" fmla="val 2571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grid_t.png">
            <a:extLst>
              <a:ext uri="{FF2B5EF4-FFF2-40B4-BE49-F238E27FC236}">
                <a16:creationId xmlns:a16="http://schemas.microsoft.com/office/drawing/2014/main" id="{D931A5AB-0120-264A-27EB-41B6F10AC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103120"/>
            <a:ext cx="457200" cy="45720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D2C91A8B-1D72-2049-CC10-74CD8B1CB1E4}"/>
              </a:ext>
            </a:extLst>
          </p:cNvPr>
          <p:cNvSpPr/>
          <p:nvPr/>
        </p:nvSpPr>
        <p:spPr>
          <a:xfrm>
            <a:off x="1554480" y="2121408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Het oordeel van TenneT</a:t>
            </a:r>
            <a:endParaRPr lang="en-US" sz="17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CA8E704-77C2-00C1-52E6-7B6F742D4AC7}"/>
              </a:ext>
            </a:extLst>
          </p:cNvPr>
          <p:cNvSpPr/>
          <p:nvPr/>
        </p:nvSpPr>
        <p:spPr>
          <a:xfrm>
            <a:off x="1005840" y="269748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Vanuit het hoogspanningsnet kan het beste voor Eemshaven worden gekozen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3,2 GW kern is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innpasbaar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mits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vier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andere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wind-op-zee-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aanlandingen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elders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worden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geplaatst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(Moerdijk, Hoek van Holland, Noord-Holland)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 milieu- en technische aspecten het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meest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geschikt</a:t>
            </a:r>
            <a:endParaRPr lang="en-US" sz="1350" dirty="0">
              <a:solidFill>
                <a:srgbClr val="1E2D33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Hangt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van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vraagontwikkeling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(datacenters);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vraag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blijft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nog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licht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achter.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 was eerder gereserveerd voor wind-aanlanding en waterstof</a:t>
            </a:r>
            <a:endParaRPr lang="en-US" sz="135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4EEA980E-1769-1E04-E052-CB636C753858}"/>
              </a:ext>
            </a:extLst>
          </p:cNvPr>
          <p:cNvSpPr/>
          <p:nvPr/>
        </p:nvSpPr>
        <p:spPr>
          <a:xfrm>
            <a:off x="6583680" y="224028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90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871A5703-EBD6-293F-4FE3-D24314F5982C}"/>
              </a:ext>
            </a:extLst>
          </p:cNvPr>
          <p:cNvSpPr/>
          <p:nvPr/>
        </p:nvSpPr>
        <p:spPr>
          <a:xfrm>
            <a:off x="6583680" y="35204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netinvestering nodig</a:t>
            </a:r>
            <a:endParaRPr lang="en-US" sz="17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9C62C415-3859-86BC-84D0-C0A7CAFD4008}"/>
              </a:ext>
            </a:extLst>
          </p:cNvPr>
          <p:cNvSpPr/>
          <p:nvPr/>
        </p:nvSpPr>
        <p:spPr>
          <a:xfrm>
            <a:off x="6766560" y="397764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25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8D7B5088-D821-E615-B338-5CB4E334EF81}"/>
              </a:ext>
            </a:extLst>
          </p:cNvPr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5BA67D00-46ED-A199-B8A4-FCF931EE0BD4}"/>
              </a:ext>
            </a:extLst>
          </p:cNvPr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4FDA9E8E-D3FC-FF03-8205-BD81FD6B2585}"/>
              </a:ext>
            </a:extLst>
          </p:cNvPr>
          <p:cNvSpPr/>
          <p:nvPr/>
        </p:nvSpPr>
        <p:spPr>
          <a:xfrm>
            <a:off x="6335027" y="1874520"/>
            <a:ext cx="5486400" cy="3200400"/>
          </a:xfrm>
          <a:prstGeom prst="roundRect">
            <a:avLst>
              <a:gd name="adj" fmla="val 2571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15" name="Image 0" descr="icons/grid_t.png">
            <a:extLst>
              <a:ext uri="{FF2B5EF4-FFF2-40B4-BE49-F238E27FC236}">
                <a16:creationId xmlns:a16="http://schemas.microsoft.com/office/drawing/2014/main" id="{DA18420D-B4A7-F55D-BDDE-B76E91616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067" y="2103120"/>
            <a:ext cx="457200" cy="457200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71422048-9113-210A-DEB1-BCF7C0D730F3}"/>
              </a:ext>
            </a:extLst>
          </p:cNvPr>
          <p:cNvSpPr/>
          <p:nvPr/>
        </p:nvSpPr>
        <p:spPr>
          <a:xfrm>
            <a:off x="7249427" y="2121408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Het </a:t>
            </a:r>
            <a:r>
              <a:rPr lang="en-US" sz="17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informatie</a:t>
            </a: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7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volgens</a:t>
            </a: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plan-MER</a:t>
            </a:r>
            <a:endParaRPr lang="en-US" sz="1700" dirty="0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5D2719E0-1D4C-C788-9814-043F1C17A275}"/>
              </a:ext>
            </a:extLst>
          </p:cNvPr>
          <p:cNvSpPr/>
          <p:nvPr/>
        </p:nvSpPr>
        <p:spPr>
          <a:xfrm>
            <a:off x="6700787" y="265176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NL" sz="13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350" dirty="0"/>
              <a:t>V</a:t>
            </a:r>
            <a:r>
              <a:rPr lang="nl-NL" sz="1350" dirty="0"/>
              <a:t>olgens de plan-MER vormen</a:t>
            </a:r>
            <a:r>
              <a:rPr lang="en-NL" sz="1350" dirty="0"/>
              <a:t> </a:t>
            </a:r>
            <a:r>
              <a:rPr lang="en-NL" sz="1350" dirty="0" err="1"/>
              <a:t>aardbevingen</a:t>
            </a:r>
            <a:r>
              <a:rPr lang="en-NL" sz="1350" dirty="0"/>
              <a:t> </a:t>
            </a:r>
            <a:r>
              <a:rPr lang="en-NL" sz="1350" dirty="0" err="1"/>
              <a:t>geen</a:t>
            </a:r>
            <a:r>
              <a:rPr lang="en-NL" sz="1350" dirty="0"/>
              <a:t> relevant </a:t>
            </a:r>
            <a:r>
              <a:rPr lang="en-NL" sz="1350" dirty="0" err="1"/>
              <a:t>risico</a:t>
            </a:r>
            <a:r>
              <a:rPr lang="en-NL" sz="1350" dirty="0"/>
              <a:t> </a:t>
            </a:r>
            <a:r>
              <a:rPr lang="en-NL" sz="1350" dirty="0" err="1"/>
              <a:t>voor</a:t>
            </a:r>
            <a:r>
              <a:rPr lang="en-NL" sz="1350" dirty="0"/>
              <a:t> de </a:t>
            </a:r>
            <a:r>
              <a:rPr lang="en-NL" sz="1350" dirty="0" err="1"/>
              <a:t>bedrijfsvoering</a:t>
            </a:r>
            <a:endParaRPr lang="en-NL" sz="13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350" dirty="0" err="1"/>
              <a:t>Weinig</a:t>
            </a:r>
            <a:r>
              <a:rPr lang="en-NL" sz="1350" dirty="0"/>
              <a:t> </a:t>
            </a:r>
            <a:r>
              <a:rPr lang="en-NL" sz="1350" dirty="0" err="1"/>
              <a:t>omwonenden</a:t>
            </a:r>
            <a:r>
              <a:rPr lang="en-NL" sz="1350" dirty="0"/>
              <a:t>: &lt; 10.000 </a:t>
            </a:r>
            <a:r>
              <a:rPr lang="en-NL" sz="1350" dirty="0" err="1"/>
              <a:t>mensen</a:t>
            </a:r>
            <a:r>
              <a:rPr lang="en-NL" sz="1350" dirty="0"/>
              <a:t> in de 10 km-zone (</a:t>
            </a:r>
            <a:r>
              <a:rPr lang="en-NL" sz="1350" dirty="0" err="1"/>
              <a:t>Sloegebied</a:t>
            </a:r>
            <a:r>
              <a:rPr lang="en-NL" sz="1350" dirty="0"/>
              <a:t> 102.000, </a:t>
            </a:r>
            <a:r>
              <a:rPr lang="en-NL" sz="1350" dirty="0" err="1"/>
              <a:t>Terneuzen</a:t>
            </a:r>
            <a:r>
              <a:rPr lang="en-NL" sz="1350" dirty="0"/>
              <a:t> 42.000)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350" dirty="0" err="1"/>
              <a:t>Laagste</a:t>
            </a:r>
            <a:r>
              <a:rPr lang="en-NL" sz="1350" dirty="0"/>
              <a:t> </a:t>
            </a:r>
            <a:r>
              <a:rPr lang="en-NL" sz="1350" dirty="0" err="1"/>
              <a:t>stikstofdepositie</a:t>
            </a:r>
            <a:r>
              <a:rPr lang="en-NL" sz="1350" dirty="0"/>
              <a:t> in de </a:t>
            </a:r>
            <a:r>
              <a:rPr lang="en-NL" sz="1350" dirty="0" err="1"/>
              <a:t>bouwfase</a:t>
            </a:r>
            <a:r>
              <a:rPr lang="nl-NL" sz="1350" dirty="0"/>
              <a:t>, want</a:t>
            </a:r>
            <a:r>
              <a:rPr lang="en-NL" sz="1350" dirty="0"/>
              <a:t> </a:t>
            </a:r>
            <a:r>
              <a:rPr lang="en-NL" sz="1350" dirty="0" err="1"/>
              <a:t>geen</a:t>
            </a:r>
            <a:r>
              <a:rPr lang="en-NL" sz="1350" dirty="0"/>
              <a:t> </a:t>
            </a:r>
            <a:r>
              <a:rPr lang="en-NL" sz="1350" dirty="0" err="1"/>
              <a:t>bestaande</a:t>
            </a:r>
            <a:r>
              <a:rPr lang="en-NL" sz="1350" dirty="0"/>
              <a:t> </a:t>
            </a:r>
            <a:r>
              <a:rPr lang="en-NL" sz="1350" dirty="0" err="1"/>
              <a:t>natuurknelpunten</a:t>
            </a:r>
            <a:endParaRPr lang="en-NL" sz="13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350" dirty="0" err="1"/>
              <a:t>Koelwater</a:t>
            </a:r>
            <a:r>
              <a:rPr lang="en-NL" sz="1350" dirty="0"/>
              <a:t> </a:t>
            </a:r>
            <a:r>
              <a:rPr lang="en-NL" sz="1350" dirty="0" err="1"/>
              <a:t>raakt</a:t>
            </a:r>
            <a:r>
              <a:rPr lang="en-NL" sz="1350" dirty="0"/>
              <a:t> </a:t>
            </a:r>
            <a:r>
              <a:rPr lang="en-NL" sz="1350" dirty="0" err="1"/>
              <a:t>mogelijk</a:t>
            </a:r>
            <a:r>
              <a:rPr lang="en-NL" sz="1350" dirty="0"/>
              <a:t> </a:t>
            </a:r>
            <a:r>
              <a:rPr lang="en-NL" sz="1350" dirty="0" err="1"/>
              <a:t>kwetsbare</a:t>
            </a:r>
            <a:r>
              <a:rPr lang="en-NL" sz="1350" dirty="0"/>
              <a:t> Natura 2000-habitats</a:t>
            </a:r>
            <a:r>
              <a:rPr lang="nl-NL" sz="1350" dirty="0"/>
              <a:t>. Zeker voor 1B</a:t>
            </a:r>
            <a:r>
              <a:rPr lang="en-NL" sz="1350" dirty="0"/>
              <a:t> "</a:t>
            </a:r>
            <a:r>
              <a:rPr lang="en-NL" sz="1350" dirty="0" err="1"/>
              <a:t>zeer</a:t>
            </a:r>
            <a:r>
              <a:rPr lang="en-NL" sz="1350" dirty="0"/>
              <a:t> </a:t>
            </a:r>
            <a:r>
              <a:rPr lang="en-NL" sz="1350" dirty="0" err="1"/>
              <a:t>negatief</a:t>
            </a:r>
            <a:r>
              <a:rPr lang="en-NL" sz="1350" dirty="0"/>
              <a:t> effect"</a:t>
            </a:r>
          </a:p>
        </p:txBody>
      </p:sp>
    </p:spTree>
    <p:extLst>
      <p:ext uri="{BB962C8B-B14F-4D97-AF65-F5344CB8AC3E}">
        <p14:creationId xmlns:p14="http://schemas.microsoft.com/office/powerpoint/2010/main" val="3070613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WAT BLIJFT OVER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Terneuzen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74519"/>
            <a:ext cx="5486400" cy="3924701"/>
          </a:xfrm>
          <a:prstGeom prst="roundRect">
            <a:avLst>
              <a:gd name="adj" fmla="val 2571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grid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10312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2121408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Het oordeel van TenneT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53440" y="2935224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lnSpc>
                <a:spcPts val="2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1400" dirty="0"/>
              <a:t>Een kerncentrale van </a:t>
            </a:r>
            <a:r>
              <a:rPr lang="en-NL" sz="1400" dirty="0"/>
              <a:t>3,2 GW past </a:t>
            </a:r>
            <a:r>
              <a:rPr lang="en-NL" sz="1400" dirty="0" err="1"/>
              <a:t>níet</a:t>
            </a:r>
            <a:r>
              <a:rPr lang="en-NL" sz="1400" dirty="0"/>
              <a:t> in Zeeland/</a:t>
            </a:r>
            <a:r>
              <a:rPr lang="en-NL" sz="1400" dirty="0" err="1"/>
              <a:t>Terneuzen</a:t>
            </a:r>
            <a:r>
              <a:rPr lang="en-NL" sz="1400" dirty="0"/>
              <a:t> (2040): </a:t>
            </a:r>
            <a:r>
              <a:rPr lang="en-NL" sz="1400" dirty="0" err="1"/>
              <a:t>productie</a:t>
            </a:r>
            <a:r>
              <a:rPr lang="en-NL" sz="1400" dirty="0"/>
              <a:t> ~12,65 GW </a:t>
            </a:r>
            <a:r>
              <a:rPr lang="en-NL" sz="1400" dirty="0" err="1"/>
              <a:t>tegenover</a:t>
            </a:r>
            <a:r>
              <a:rPr lang="en-NL" sz="1400" dirty="0"/>
              <a:t> </a:t>
            </a:r>
            <a:r>
              <a:rPr lang="en-NL" sz="1400" dirty="0" err="1"/>
              <a:t>vraag</a:t>
            </a:r>
            <a:r>
              <a:rPr lang="en-NL" sz="1400" dirty="0"/>
              <a:t> 5,4 GW → </a:t>
            </a:r>
            <a:r>
              <a:rPr lang="en-NL" sz="1400" dirty="0" err="1"/>
              <a:t>overbelasting</a:t>
            </a:r>
            <a:r>
              <a:rPr lang="nl-NL" sz="1400" dirty="0"/>
              <a:t>.</a:t>
            </a:r>
          </a:p>
          <a:p>
            <a:pPr marL="285750" indent="-285750">
              <a:lnSpc>
                <a:spcPts val="2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NL" sz="1400" dirty="0"/>
              <a:t>Alleen 2,2 GW is </a:t>
            </a:r>
            <a:r>
              <a:rPr lang="en-NL" sz="1400" dirty="0" err="1"/>
              <a:t>inpasbaar</a:t>
            </a:r>
            <a:r>
              <a:rPr lang="nl-NL" sz="1400" dirty="0"/>
              <a:t>,</a:t>
            </a:r>
            <a:r>
              <a:rPr lang="en-NL" sz="1400" dirty="0"/>
              <a:t> </a:t>
            </a:r>
            <a:r>
              <a:rPr lang="en-NL" sz="1400" dirty="0" err="1"/>
              <a:t>en</a:t>
            </a:r>
            <a:r>
              <a:rPr lang="en-NL" sz="1400" dirty="0"/>
              <a:t> dan met redispatch </a:t>
            </a:r>
            <a:r>
              <a:rPr lang="en-NL" sz="1400" dirty="0" err="1"/>
              <a:t>én</a:t>
            </a:r>
            <a:r>
              <a:rPr lang="en-NL" sz="1400" dirty="0"/>
              <a:t> de </a:t>
            </a:r>
            <a:r>
              <a:rPr lang="en-NL" sz="1400" dirty="0" err="1"/>
              <a:t>volledige</a:t>
            </a:r>
            <a:r>
              <a:rPr lang="en-NL" sz="1400" dirty="0"/>
              <a:t> </a:t>
            </a:r>
            <a:r>
              <a:rPr lang="en-NL" sz="1400" dirty="0" err="1"/>
              <a:t>vraag</a:t>
            </a:r>
            <a:r>
              <a:rPr lang="en-NL" sz="1400" dirty="0"/>
              <a:t> </a:t>
            </a:r>
            <a:r>
              <a:rPr lang="en-NL" sz="1400" dirty="0" err="1"/>
              <a:t>uit</a:t>
            </a:r>
            <a:r>
              <a:rPr lang="en-NL" sz="1400" dirty="0"/>
              <a:t> </a:t>
            </a:r>
            <a:r>
              <a:rPr lang="nl-NL" sz="1400" dirty="0"/>
              <a:t>een energiescenario</a:t>
            </a:r>
            <a:r>
              <a:rPr lang="en-NL" sz="1400" dirty="0"/>
              <a:t> (1,6 GW </a:t>
            </a:r>
            <a:r>
              <a:rPr lang="en-NL" sz="1400" dirty="0" err="1"/>
              <a:t>lukt</a:t>
            </a:r>
            <a:r>
              <a:rPr lang="en-NL" sz="1400" dirty="0"/>
              <a:t> </a:t>
            </a:r>
            <a:r>
              <a:rPr lang="en-NL" sz="1400" dirty="0" err="1"/>
              <a:t>ook</a:t>
            </a:r>
            <a:r>
              <a:rPr lang="en-NL" sz="1400" dirty="0"/>
              <a:t> met </a:t>
            </a:r>
            <a:r>
              <a:rPr lang="en-NL" sz="1400" dirty="0" err="1"/>
              <a:t>operationele</a:t>
            </a:r>
            <a:r>
              <a:rPr lang="en-NL" sz="1400" dirty="0"/>
              <a:t> </a:t>
            </a:r>
            <a:r>
              <a:rPr lang="en-NL" sz="1400" dirty="0" err="1"/>
              <a:t>maatregelen</a:t>
            </a:r>
            <a:r>
              <a:rPr lang="en-NL" sz="1400" dirty="0"/>
              <a:t>) </a:t>
            </a:r>
            <a:r>
              <a:rPr lang="en-NL" sz="1400" dirty="0" err="1"/>
              <a:t>Vraag</a:t>
            </a:r>
            <a:r>
              <a:rPr lang="en-NL" sz="1400" dirty="0"/>
              <a:t> </a:t>
            </a:r>
            <a:r>
              <a:rPr lang="en-NL" sz="1400" dirty="0" err="1"/>
              <a:t>moet</a:t>
            </a:r>
            <a:r>
              <a:rPr lang="en-NL" sz="1400" dirty="0"/>
              <a:t> ×5</a:t>
            </a:r>
            <a:r>
              <a:rPr lang="nl-NL" sz="1400" dirty="0"/>
              <a:t> groeien</a:t>
            </a:r>
            <a:r>
              <a:rPr lang="en-NL" sz="1400" dirty="0"/>
              <a:t>: van 1,45 GW nu </a:t>
            </a:r>
            <a:r>
              <a:rPr lang="en-NL" sz="1400" dirty="0" err="1"/>
              <a:t>naar</a:t>
            </a:r>
            <a:r>
              <a:rPr lang="en-NL" sz="1400" dirty="0"/>
              <a:t> ~7,1 GW; </a:t>
            </a:r>
            <a:r>
              <a:rPr lang="en-NL" sz="1400" dirty="0" err="1"/>
              <a:t>volgens</a:t>
            </a:r>
            <a:r>
              <a:rPr lang="en-NL" sz="1400" dirty="0"/>
              <a:t> </a:t>
            </a:r>
            <a:r>
              <a:rPr lang="en-NL" sz="1400" dirty="0" err="1"/>
              <a:t>TenneT</a:t>
            </a:r>
            <a:r>
              <a:rPr lang="en-NL" sz="1400" dirty="0"/>
              <a:t> "nu </a:t>
            </a:r>
            <a:r>
              <a:rPr lang="en-NL" sz="1400" dirty="0" err="1"/>
              <a:t>niet</a:t>
            </a:r>
            <a:r>
              <a:rPr lang="en-NL" sz="1400" dirty="0"/>
              <a:t> </a:t>
            </a:r>
            <a:r>
              <a:rPr lang="en-NL" sz="1400" dirty="0" err="1"/>
              <a:t>reëel</a:t>
            </a:r>
            <a:r>
              <a:rPr lang="en-NL" sz="1400" dirty="0"/>
              <a:t>" </a:t>
            </a:r>
            <a:r>
              <a:rPr lang="en-NL" sz="1400" dirty="0" err="1"/>
              <a:t>zonder</a:t>
            </a:r>
            <a:r>
              <a:rPr lang="en-NL" sz="1400" dirty="0"/>
              <a:t> </a:t>
            </a:r>
            <a:r>
              <a:rPr lang="en-NL" sz="1400" dirty="0" err="1"/>
              <a:t>actief</a:t>
            </a:r>
            <a:r>
              <a:rPr lang="en-NL" sz="1400" dirty="0"/>
              <a:t> </a:t>
            </a:r>
            <a:r>
              <a:rPr lang="en-NL" sz="1400" dirty="0" err="1"/>
              <a:t>industrie</a:t>
            </a:r>
            <a:r>
              <a:rPr lang="en-NL" sz="1400" dirty="0"/>
              <a:t>- </a:t>
            </a:r>
            <a:r>
              <a:rPr lang="en-NL" sz="1400" dirty="0" err="1"/>
              <a:t>en</a:t>
            </a:r>
            <a:r>
              <a:rPr lang="en-NL" sz="1400" dirty="0"/>
              <a:t> </a:t>
            </a:r>
            <a:r>
              <a:rPr lang="en-NL" sz="1400" dirty="0" err="1"/>
              <a:t>vestigingsbeleid</a:t>
            </a:r>
            <a:endParaRPr lang="nl-NL" sz="1400" dirty="0"/>
          </a:p>
          <a:p>
            <a:pPr marL="285750" indent="-285750">
              <a:lnSpc>
                <a:spcPts val="2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NL" sz="1400" dirty="0" err="1"/>
              <a:t>Redispatchkosten</a:t>
            </a:r>
            <a:r>
              <a:rPr lang="en-NL" sz="1400" dirty="0"/>
              <a:t> ~€477 </a:t>
            </a:r>
            <a:r>
              <a:rPr lang="en-NL" sz="1400" dirty="0" err="1"/>
              <a:t>mln</a:t>
            </a:r>
            <a:r>
              <a:rPr lang="en-NL" sz="1400" dirty="0"/>
              <a:t>/</a:t>
            </a:r>
            <a:r>
              <a:rPr lang="en-NL" sz="1400" dirty="0" err="1"/>
              <a:t>jaar</a:t>
            </a:r>
            <a:r>
              <a:rPr lang="en-NL" sz="1400" dirty="0"/>
              <a:t> in het </a:t>
            </a:r>
            <a:r>
              <a:rPr lang="en-NL" sz="1400" dirty="0" err="1"/>
              <a:t>referentiescenario</a:t>
            </a:r>
            <a:r>
              <a:rPr lang="en-NL" sz="1400" dirty="0"/>
              <a:t>, </a:t>
            </a:r>
            <a:r>
              <a:rPr lang="en-NL" sz="1400" dirty="0" err="1"/>
              <a:t>oplopend</a:t>
            </a:r>
            <a:r>
              <a:rPr lang="en-NL" sz="1400" dirty="0"/>
              <a:t> tot €0,7–1,3 </a:t>
            </a:r>
            <a:r>
              <a:rPr lang="en-NL" sz="1400" dirty="0" err="1"/>
              <a:t>mld</a:t>
            </a:r>
            <a:r>
              <a:rPr lang="en-NL" sz="1400" dirty="0"/>
              <a:t>/</a:t>
            </a:r>
            <a:r>
              <a:rPr lang="en-NL" sz="1400" dirty="0" err="1"/>
              <a:t>jaar</a:t>
            </a:r>
            <a:r>
              <a:rPr lang="en-NL" sz="1400" dirty="0"/>
              <a:t> </a:t>
            </a:r>
            <a:r>
              <a:rPr lang="en-NL" sz="1400" dirty="0" err="1"/>
              <a:t>bij</a:t>
            </a:r>
            <a:r>
              <a:rPr lang="en-NL" sz="1400" dirty="0"/>
              <a:t> </a:t>
            </a:r>
            <a:r>
              <a:rPr lang="en-NL" sz="1400" dirty="0" err="1"/>
              <a:t>achterblijvende</a:t>
            </a:r>
            <a:r>
              <a:rPr lang="en-NL" sz="1400" dirty="0"/>
              <a:t> </a:t>
            </a:r>
            <a:r>
              <a:rPr lang="en-NL" sz="1400" dirty="0" err="1"/>
              <a:t>vraag</a:t>
            </a:r>
            <a:r>
              <a:rPr lang="nl-NL" sz="1400" dirty="0"/>
              <a:t>;</a:t>
            </a:r>
            <a:r>
              <a:rPr lang="en-NL" sz="1400" dirty="0"/>
              <a:t> </a:t>
            </a:r>
            <a:r>
              <a:rPr lang="en-NL" sz="1400" dirty="0" err="1"/>
              <a:t>structureel</a:t>
            </a:r>
            <a:r>
              <a:rPr lang="en-NL" sz="1400" dirty="0"/>
              <a:t> tot er </a:t>
            </a:r>
            <a:r>
              <a:rPr lang="en-NL" sz="1400" dirty="0" err="1"/>
              <a:t>netuitbreiding</a:t>
            </a:r>
            <a:r>
              <a:rPr lang="en-NL" sz="1400" dirty="0"/>
              <a:t> is</a:t>
            </a:r>
            <a:r>
              <a:rPr lang="nl-NL" sz="1400" dirty="0"/>
              <a:t> á tientallen miljarden.</a:t>
            </a:r>
            <a:r>
              <a:rPr lang="en-NL" sz="1400" dirty="0"/>
              <a:t> 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83680" y="224028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9000" dirty="0"/>
          </a:p>
        </p:txBody>
      </p:sp>
      <p:sp>
        <p:nvSpPr>
          <p:cNvPr id="10" name="Text 7"/>
          <p:cNvSpPr/>
          <p:nvPr/>
        </p:nvSpPr>
        <p:spPr>
          <a:xfrm>
            <a:off x="6583680" y="35204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netinvestering nodig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766560" y="397764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4636BADC-184A-19FB-A693-F46571D151B0}"/>
              </a:ext>
            </a:extLst>
          </p:cNvPr>
          <p:cNvSpPr/>
          <p:nvPr/>
        </p:nvSpPr>
        <p:spPr>
          <a:xfrm>
            <a:off x="6335027" y="1874520"/>
            <a:ext cx="5486400" cy="3924700"/>
          </a:xfrm>
          <a:prstGeom prst="roundRect">
            <a:avLst>
              <a:gd name="adj" fmla="val 2571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Druk op scheepvaart</a:t>
            </a:r>
            <a:r>
              <a:rPr lang="en-NL" sz="1400" dirty="0"/>
              <a:t>: </a:t>
            </a:r>
            <a:r>
              <a:rPr lang="en-NL" sz="1400" dirty="0" err="1"/>
              <a:t>smalle</a:t>
            </a:r>
            <a:r>
              <a:rPr lang="en-NL" sz="1400" dirty="0"/>
              <a:t>, </a:t>
            </a:r>
            <a:r>
              <a:rPr lang="en-NL" sz="1400" dirty="0" err="1"/>
              <a:t>drukke</a:t>
            </a:r>
            <a:r>
              <a:rPr lang="en-NL" sz="1400" dirty="0"/>
              <a:t>, </a:t>
            </a:r>
            <a:r>
              <a:rPr lang="en-NL" sz="1400" dirty="0" err="1"/>
              <a:t>internationale</a:t>
            </a:r>
            <a:r>
              <a:rPr lang="en-NL" sz="1400" dirty="0"/>
              <a:t> </a:t>
            </a:r>
            <a:r>
              <a:rPr lang="en-NL" sz="1400" dirty="0" err="1"/>
              <a:t>vaarweg</a:t>
            </a:r>
            <a:r>
              <a:rPr lang="en-NL" sz="1400" dirty="0"/>
              <a:t> (</a:t>
            </a:r>
            <a:r>
              <a:rPr lang="en-NL" sz="1400" dirty="0" err="1"/>
              <a:t>Westerschelde</a:t>
            </a:r>
            <a:r>
              <a:rPr lang="en-NL" sz="1400" dirty="0"/>
              <a:t>)</a:t>
            </a:r>
            <a:r>
              <a:rPr lang="nl-NL" sz="1400" dirty="0"/>
              <a:t>, </a:t>
            </a:r>
            <a:r>
              <a:rPr lang="en-NL" sz="1400" dirty="0"/>
              <a:t>hinder </a:t>
            </a:r>
            <a:r>
              <a:rPr lang="en-NL" sz="1400" dirty="0" err="1"/>
              <a:t>en</a:t>
            </a:r>
            <a:r>
              <a:rPr lang="en-NL" sz="1400" dirty="0"/>
              <a:t> </a:t>
            </a:r>
            <a:r>
              <a:rPr lang="en-NL" sz="1400" dirty="0" err="1"/>
              <a:t>veiligheidsrisico</a:t>
            </a:r>
            <a:r>
              <a:rPr lang="en-NL" sz="1400" dirty="0"/>
              <a:t> het </a:t>
            </a:r>
            <a:r>
              <a:rPr lang="en-NL" sz="1400" dirty="0" err="1"/>
              <a:t>grootst</a:t>
            </a:r>
            <a:r>
              <a:rPr lang="en-NL" sz="1400" dirty="0"/>
              <a:t> van alle </a:t>
            </a:r>
            <a:r>
              <a:rPr lang="en-NL" sz="1400" dirty="0" err="1"/>
              <a:t>locaties</a:t>
            </a:r>
            <a:r>
              <a:rPr lang="en-NL" sz="1400" dirty="0"/>
              <a:t> 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400" dirty="0" err="1"/>
              <a:t>Bouwfase</a:t>
            </a:r>
            <a:r>
              <a:rPr lang="en-NL" sz="1400" dirty="0"/>
              <a:t>: </a:t>
            </a:r>
            <a:r>
              <a:rPr lang="en-NL" sz="1400" dirty="0" err="1"/>
              <a:t>geluid</a:t>
            </a:r>
            <a:r>
              <a:rPr lang="en-NL" sz="1400" dirty="0"/>
              <a:t>/</a:t>
            </a:r>
            <a:r>
              <a:rPr lang="en-NL" sz="1400" dirty="0" err="1"/>
              <a:t>trillingen</a:t>
            </a:r>
            <a:r>
              <a:rPr lang="en-NL" sz="1400" dirty="0"/>
              <a:t> </a:t>
            </a:r>
            <a:r>
              <a:rPr lang="en-NL" sz="1400" dirty="0" err="1"/>
              <a:t>bij</a:t>
            </a:r>
            <a:r>
              <a:rPr lang="en-NL" sz="1400" dirty="0"/>
              <a:t> </a:t>
            </a:r>
            <a:r>
              <a:rPr lang="en-NL" sz="1400" dirty="0" err="1"/>
              <a:t>woningen</a:t>
            </a:r>
            <a:r>
              <a:rPr lang="en-NL" sz="1400" dirty="0"/>
              <a:t>; </a:t>
            </a:r>
            <a:r>
              <a:rPr lang="en-NL" sz="1400" dirty="0" err="1"/>
              <a:t>nieuwe</a:t>
            </a:r>
            <a:r>
              <a:rPr lang="en-NL" sz="1400" dirty="0"/>
              <a:t> </a:t>
            </a:r>
            <a:r>
              <a:rPr lang="en-NL" sz="1400" dirty="0" err="1"/>
              <a:t>toegangsweg</a:t>
            </a:r>
            <a:r>
              <a:rPr lang="en-NL" sz="1400" dirty="0"/>
              <a:t> </a:t>
            </a:r>
            <a:r>
              <a:rPr lang="en-NL" sz="1400" dirty="0" err="1"/>
              <a:t>dicht</a:t>
            </a:r>
            <a:r>
              <a:rPr lang="en-NL" sz="1400" dirty="0"/>
              <a:t> </a:t>
            </a:r>
            <a:r>
              <a:rPr lang="en-NL" sz="1400" dirty="0" err="1"/>
              <a:t>langs</a:t>
            </a:r>
            <a:r>
              <a:rPr lang="en-NL" sz="1400" dirty="0"/>
              <a:t> </a:t>
            </a:r>
            <a:r>
              <a:rPr lang="en-NL" sz="1400" dirty="0" err="1"/>
              <a:t>woningen</a:t>
            </a:r>
            <a:r>
              <a:rPr lang="en-NL" sz="1400" dirty="0"/>
              <a:t> </a:t>
            </a:r>
            <a:r>
              <a:rPr lang="en-NL" sz="1400" dirty="0" err="1"/>
              <a:t>én</a:t>
            </a:r>
            <a:r>
              <a:rPr lang="en-NL" sz="1400" dirty="0"/>
              <a:t> </a:t>
            </a:r>
            <a:r>
              <a:rPr lang="en-NL" sz="1400" dirty="0" err="1"/>
              <a:t>Natuurnetwerk</a:t>
            </a:r>
            <a:r>
              <a:rPr lang="en-NL" sz="1400" dirty="0"/>
              <a:t> Nederland; </a:t>
            </a:r>
            <a:r>
              <a:rPr lang="en-NL" sz="1400" dirty="0" err="1"/>
              <a:t>werkterrein</a:t>
            </a:r>
            <a:r>
              <a:rPr lang="en-NL" sz="1400" dirty="0"/>
              <a:t> </a:t>
            </a:r>
            <a:r>
              <a:rPr lang="en-NL" sz="1400" dirty="0" err="1"/>
              <a:t>kost</a:t>
            </a:r>
            <a:r>
              <a:rPr lang="en-NL" sz="1400" dirty="0"/>
              <a:t> </a:t>
            </a:r>
            <a:r>
              <a:rPr lang="en-NL" sz="1400" dirty="0" err="1"/>
              <a:t>woonruimte</a:t>
            </a:r>
            <a:r>
              <a:rPr lang="en-NL" sz="1400" dirty="0"/>
              <a:t> 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400" dirty="0" err="1"/>
              <a:t>Hogere</a:t>
            </a:r>
            <a:r>
              <a:rPr lang="en-NL" sz="1400" dirty="0"/>
              <a:t> </a:t>
            </a:r>
            <a:r>
              <a:rPr lang="en-NL" sz="1400" dirty="0" err="1"/>
              <a:t>stikstofdepositie</a:t>
            </a:r>
            <a:r>
              <a:rPr lang="en-NL" sz="1400" dirty="0"/>
              <a:t> dan Eemshaven (</a:t>
            </a:r>
            <a:r>
              <a:rPr lang="en-NL" sz="1400" dirty="0" err="1"/>
              <a:t>bestaande</a:t>
            </a:r>
            <a:r>
              <a:rPr lang="en-NL" sz="1400" dirty="0"/>
              <a:t> </a:t>
            </a:r>
            <a:r>
              <a:rPr lang="en-NL" sz="1400" dirty="0" err="1"/>
              <a:t>natuurknelpunten</a:t>
            </a:r>
            <a:r>
              <a:rPr lang="en-NL" sz="1400" dirty="0"/>
              <a:t> in het </a:t>
            </a:r>
            <a:r>
              <a:rPr lang="en-NL" sz="1400" dirty="0" err="1"/>
              <a:t>gebied</a:t>
            </a:r>
            <a:r>
              <a:rPr lang="en-NL" sz="1400" dirty="0"/>
              <a:t>) 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1400" dirty="0"/>
              <a:t>Bi</a:t>
            </a:r>
            <a:r>
              <a:rPr lang="nl-NL" sz="1400" dirty="0"/>
              <a:t>j Paulinapolder</a:t>
            </a:r>
            <a:r>
              <a:rPr lang="en-NL" sz="1400" dirty="0"/>
              <a:t> is </a:t>
            </a:r>
            <a:r>
              <a:rPr lang="en-NL" sz="1400" dirty="0" err="1"/>
              <a:t>een</a:t>
            </a:r>
            <a:r>
              <a:rPr lang="en-NL" sz="1400" dirty="0"/>
              <a:t> </a:t>
            </a:r>
            <a:r>
              <a:rPr lang="en-NL" sz="1400" dirty="0" err="1"/>
              <a:t>metershoge</a:t>
            </a:r>
            <a:r>
              <a:rPr lang="en-NL" sz="1400" dirty="0"/>
              <a:t> </a:t>
            </a:r>
            <a:r>
              <a:rPr lang="en-NL" sz="1400" dirty="0" err="1"/>
              <a:t>ophoging</a:t>
            </a:r>
            <a:r>
              <a:rPr lang="en-NL" sz="1400" dirty="0"/>
              <a:t> van het hele </a:t>
            </a:r>
            <a:r>
              <a:rPr lang="en-NL" sz="1400" dirty="0" err="1"/>
              <a:t>terrein</a:t>
            </a:r>
            <a:r>
              <a:rPr lang="en-NL" sz="1400" dirty="0"/>
              <a:t> </a:t>
            </a:r>
            <a:r>
              <a:rPr lang="en-NL" sz="1400" dirty="0" err="1"/>
              <a:t>nodig</a:t>
            </a:r>
            <a:endParaRPr lang="en-NL" sz="1400" dirty="0"/>
          </a:p>
        </p:txBody>
      </p:sp>
      <p:pic>
        <p:nvPicPr>
          <p:cNvPr id="15" name="Image 0" descr="icons/grid_t.png">
            <a:extLst>
              <a:ext uri="{FF2B5EF4-FFF2-40B4-BE49-F238E27FC236}">
                <a16:creationId xmlns:a16="http://schemas.microsoft.com/office/drawing/2014/main" id="{480600B0-DF55-9CE4-4F58-7C5561F63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067" y="2103120"/>
            <a:ext cx="457200" cy="457200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2E1E225A-A8DC-F8A0-8AE4-0F7569DB5D10}"/>
              </a:ext>
            </a:extLst>
          </p:cNvPr>
          <p:cNvSpPr/>
          <p:nvPr/>
        </p:nvSpPr>
        <p:spPr>
          <a:xfrm>
            <a:off x="7249427" y="2121408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Het </a:t>
            </a:r>
            <a:r>
              <a:rPr lang="en-US" sz="17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informatie</a:t>
            </a: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7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volgens</a:t>
            </a: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plan-MER</a:t>
            </a:r>
            <a:endParaRPr lang="en-US" sz="1700" dirty="0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C72FCD93-7F1B-2A00-3A1C-08CD1AB11AFA}"/>
              </a:ext>
            </a:extLst>
          </p:cNvPr>
          <p:cNvSpPr/>
          <p:nvPr/>
        </p:nvSpPr>
        <p:spPr>
          <a:xfrm>
            <a:off x="6675120" y="288036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NL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E0A5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HET KERNDILEMMA VOOR HET KABINET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Techniek versus draagvlak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225796" cy="3017520"/>
          </a:xfrm>
          <a:prstGeom prst="roundRect">
            <a:avLst>
              <a:gd name="adj" fmla="val 2727"/>
            </a:avLst>
          </a:prstGeom>
          <a:solidFill>
            <a:srgbClr val="0B232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960120" y="2103120"/>
            <a:ext cx="640080" cy="640080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6" name="Image 0" descr="icons/gri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942" y="2275942"/>
            <a:ext cx="294437" cy="2944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148840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Eemshaven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005840" y="2880360"/>
            <a:ext cx="449427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8FD0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Net-technisch de beste keuze</a:t>
            </a:r>
            <a:endParaRPr lang="en-US" sz="1400" dirty="0"/>
          </a:p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8FD0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Geen extra netinvestering nodig</a:t>
            </a:r>
            <a:endParaRPr lang="en-US" sz="1400" dirty="0"/>
          </a:p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E7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 Géén draagvlak</a:t>
            </a:r>
            <a:endParaRPr lang="en-US" sz="1400" dirty="0"/>
          </a:p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Moties tegen van Tweede Kamer, provincie en gemeenten; Groningers willen na de gaswinning géén kerncentrale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323076" y="1828800"/>
            <a:ext cx="5225796" cy="3017520"/>
          </a:xfrm>
          <a:prstGeom prst="roundRect">
            <a:avLst>
              <a:gd name="adj" fmla="val 2727"/>
            </a:avLst>
          </a:prstGeom>
          <a:solidFill>
            <a:srgbClr val="0B232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0" name="Shape 7"/>
          <p:cNvSpPr/>
          <p:nvPr/>
        </p:nvSpPr>
        <p:spPr>
          <a:xfrm>
            <a:off x="6643116" y="2103120"/>
            <a:ext cx="640080" cy="6400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1" name="Image 1" descr="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938" y="2275942"/>
            <a:ext cx="294437" cy="2944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20356" y="2148840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Terneuzen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6688836" y="2880360"/>
            <a:ext cx="449427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8FD0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Politieke belofte aan Zeeland</a:t>
            </a:r>
            <a:endParaRPr lang="en-US" sz="1400" dirty="0"/>
          </a:p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8FD0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 Meer maatschappelijk draagvlak</a:t>
            </a:r>
            <a:endParaRPr lang="en-US" sz="1400" dirty="0"/>
          </a:p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E7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 Net-technisch duur en complex</a:t>
            </a:r>
            <a:endParaRPr lang="en-US" sz="1400" dirty="0"/>
          </a:p>
          <a:p>
            <a:pPr marL="0" indent="0">
              <a:lnSpc>
                <a:spcPts val="21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Ingrijpende maatregelen en mogelijk honderden miljoenen aan jaarlijkse meerkosten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640080" y="5074920"/>
            <a:ext cx="10908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E0A5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Staatssecretaris De Bat noemt het zelf “een dilemma”: Groningen is technisch goed inpasbaar, Zeeland heeft het draagvlak.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3566160"/>
            <a:ext cx="4754880" cy="4754880"/>
          </a:xfrm>
          <a:prstGeom prst="ellipse">
            <a:avLst/>
          </a:prstGeom>
          <a:solidFill>
            <a:srgbClr val="1C6E7D">
              <a:alpha val="20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2743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694944" y="3977640"/>
            <a:ext cx="868680" cy="8686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war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88" y="4212184"/>
            <a:ext cx="399593" cy="39959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98348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Bezwaren &amp; belemmeringen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737360" y="41148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 pleit tegen kerncentrales in Terneuzen en Eemshaven?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BEZWAREN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Het stroomnet — vooral in Zeeland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29200" cy="3246120"/>
          </a:xfrm>
          <a:prstGeom prst="roundRect">
            <a:avLst>
              <a:gd name="adj" fmla="val 2535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Zeeland 2040: aanbod » vraag (in GW)</a:t>
            </a:r>
            <a:endParaRPr lang="en-US" sz="145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822960" y="2423160"/>
          <a:ext cx="4663440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5943600" y="1874520"/>
            <a:ext cx="5605272" cy="758952"/>
          </a:xfrm>
          <a:prstGeom prst="roundRect">
            <a:avLst>
              <a:gd name="adj" fmla="val 1084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8" name="Shape 5"/>
          <p:cNvSpPr/>
          <p:nvPr/>
        </p:nvSpPr>
        <p:spPr>
          <a:xfrm>
            <a:off x="5943600" y="1874520"/>
            <a:ext cx="5605272" cy="758952"/>
          </a:xfrm>
          <a:prstGeom prst="roundRect">
            <a:avLst>
              <a:gd name="adj" fmla="val 9639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9" name="Image 0" descr="icons/times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2103120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629400" y="1965960"/>
            <a:ext cx="4736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3,2 GW past niet in Zeeland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629400" y="2276856"/>
            <a:ext cx="4736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TenneT: zelfs 2,2 GW vraagt zware maatregelen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5943600" y="2706624"/>
            <a:ext cx="5605272" cy="758952"/>
          </a:xfrm>
          <a:prstGeom prst="roundRect">
            <a:avLst>
              <a:gd name="adj" fmla="val 1084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3" name="Shape 9"/>
          <p:cNvSpPr/>
          <p:nvPr/>
        </p:nvSpPr>
        <p:spPr>
          <a:xfrm>
            <a:off x="5943600" y="2706624"/>
            <a:ext cx="5605272" cy="758952"/>
          </a:xfrm>
          <a:prstGeom prst="roundRect">
            <a:avLst>
              <a:gd name="adj" fmla="val 9639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14" name="Image 1" descr="icons/euro_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935224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629400" y="2798064"/>
            <a:ext cx="4736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€477 mln – €1,3 mld / jaar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6629400" y="3108960"/>
            <a:ext cx="4736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aan redispatchkosten om productie kwijt te kunnen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5943600" y="3538728"/>
            <a:ext cx="5605272" cy="758952"/>
          </a:xfrm>
          <a:prstGeom prst="roundRect">
            <a:avLst>
              <a:gd name="adj" fmla="val 1084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8" name="Shape 13"/>
          <p:cNvSpPr/>
          <p:nvPr/>
        </p:nvSpPr>
        <p:spPr>
          <a:xfrm>
            <a:off x="5943600" y="3538728"/>
            <a:ext cx="5605272" cy="758952"/>
          </a:xfrm>
          <a:prstGeom prst="roundRect">
            <a:avLst>
              <a:gd name="adj" fmla="val 9639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19" name="Image 2" descr="icons/warn_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3767328"/>
            <a:ext cx="301752" cy="30175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629400" y="3630168"/>
            <a:ext cx="4736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Vraag moet ×5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6629400" y="3941064"/>
            <a:ext cx="4736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1,45 naar 5,4–7,1 GW — ‘nu niet reîl’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5943600" y="4370832"/>
            <a:ext cx="5605272" cy="758952"/>
          </a:xfrm>
          <a:prstGeom prst="roundRect">
            <a:avLst>
              <a:gd name="adj" fmla="val 1084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3" name="Shape 17"/>
          <p:cNvSpPr/>
          <p:nvPr/>
        </p:nvSpPr>
        <p:spPr>
          <a:xfrm>
            <a:off x="5943600" y="4370832"/>
            <a:ext cx="5605272" cy="758952"/>
          </a:xfrm>
          <a:prstGeom prst="roundRect">
            <a:avLst>
              <a:gd name="adj" fmla="val 9639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24" name="Image 3" descr="icons/grid_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4599432"/>
            <a:ext cx="301752" cy="30175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629400" y="4462272"/>
            <a:ext cx="4736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Nieuw 380kV-station: €0,8–1 mld+</a:t>
            </a:r>
            <a:endParaRPr lang="en-US" sz="1400" dirty="0"/>
          </a:p>
        </p:txBody>
      </p:sp>
      <p:sp>
        <p:nvSpPr>
          <p:cNvPr id="26" name="Text 19"/>
          <p:cNvSpPr/>
          <p:nvPr/>
        </p:nvSpPr>
        <p:spPr>
          <a:xfrm>
            <a:off x="6629400" y="4773168"/>
            <a:ext cx="4736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‘ontmazen’ kost tientallen miljarden, niet vóór 2045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BEZWAREN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Natuur, water en de leefomgeving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8386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3483864" cy="1554480"/>
          </a:xfrm>
          <a:prstGeom prst="roundRect">
            <a:avLst>
              <a:gd name="adj" fmla="val 4706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6" name="Image 0" descr="icons/leaf_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2066544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89888" y="2029968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0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 2000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96112" y="2578608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Koelwater-in- en uitlaat liggen in beschermd gebied; zeer negatieve effecten op kwetsbare habitats zijn niet uit te sluiten.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52544" y="1828800"/>
            <a:ext cx="3483864" cy="1554480"/>
          </a:xfrm>
          <a:prstGeom prst="roundRect">
            <a:avLst>
              <a:gd name="adj" fmla="val 5294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10" name="Image 1" descr="icons/water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576" y="2066544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102352" y="2029968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0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UNESCO Werelderfgoed Waddenzee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4608576" y="2578608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Bij Eemshaven raakt het koelwatersysteem het Werelderfgoed; morfologische effecten zijn een aandachtspunt.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8065008" y="1828800"/>
            <a:ext cx="348386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4" name="Shape 10"/>
          <p:cNvSpPr/>
          <p:nvPr/>
        </p:nvSpPr>
        <p:spPr>
          <a:xfrm>
            <a:off x="8065008" y="1828800"/>
            <a:ext cx="3483864" cy="1554480"/>
          </a:xfrm>
          <a:prstGeom prst="roundRect">
            <a:avLst>
              <a:gd name="adj" fmla="val 4706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15" name="Image 2" descr="icons/bolt_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0" y="2066544"/>
            <a:ext cx="365760" cy="365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814816" y="2029968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0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Opwarming van het water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8321040" y="2578608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Koelwater verwarmt het oppervlaktewater; door klimaatverandering mogelijk op termijn te warm → koeltorens?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640080" y="3520440"/>
            <a:ext cx="3483864" cy="1554480"/>
          </a:xfrm>
          <a:prstGeom prst="roundRect">
            <a:avLst>
              <a:gd name="adj" fmla="val 5294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19" name="Image 3" descr="icons/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112" y="3758184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389888" y="3721608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0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Nautische veiligheid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896112" y="4270248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Smalle, druk bevaren vaarwegen (Westerschelde, Eems-Dollard) — ook internationaal richting België en Duitsland.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4352544" y="3520440"/>
            <a:ext cx="348386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3" name="Shape 17"/>
          <p:cNvSpPr/>
          <p:nvPr/>
        </p:nvSpPr>
        <p:spPr>
          <a:xfrm>
            <a:off x="4352544" y="3520440"/>
            <a:ext cx="3483864" cy="1554480"/>
          </a:xfrm>
          <a:prstGeom prst="roundRect">
            <a:avLst>
              <a:gd name="adj" fmla="val 4706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24" name="Image 4" descr="icons/industry_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8576" y="3758184"/>
            <a:ext cx="365760" cy="36576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5102352" y="3721608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0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Bouwfase: 10–15 jaar overlast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4608576" y="4270248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 10.000 werknemers, files, geluid en licht; woningen moeten wijken bij Eemshaven én Terneuzen.</a:t>
            </a:r>
            <a:endParaRPr lang="en-US" sz="1100" dirty="0"/>
          </a:p>
        </p:txBody>
      </p:sp>
      <p:sp>
        <p:nvSpPr>
          <p:cNvPr id="27" name="Shape 20"/>
          <p:cNvSpPr/>
          <p:nvPr/>
        </p:nvSpPr>
        <p:spPr>
          <a:xfrm>
            <a:off x="8065008" y="3520440"/>
            <a:ext cx="3483864" cy="1554480"/>
          </a:xfrm>
          <a:prstGeom prst="roundRect">
            <a:avLst>
              <a:gd name="adj" fmla="val 5294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28" name="Image 5" descr="icons/users_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1040" y="3758184"/>
            <a:ext cx="365760" cy="365760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8814816" y="3721608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0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Mensen dichtbij</a:t>
            </a:r>
            <a:endParaRPr lang="en-US" sz="1300" dirty="0"/>
          </a:p>
        </p:txBody>
      </p:sp>
      <p:sp>
        <p:nvSpPr>
          <p:cNvPr id="30" name="Text 22"/>
          <p:cNvSpPr/>
          <p:nvPr/>
        </p:nvSpPr>
        <p:spPr>
          <a:xfrm>
            <a:off x="8321040" y="4270248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een straal van 10 km rond Terneuzen wonen ± 42.000 mensen — relevant voor evacuatie en crisisbeheersing.</a:t>
            </a:r>
            <a:endParaRPr lang="en-US" sz="1100" dirty="0"/>
          </a:p>
        </p:txBody>
      </p:sp>
      <p:sp>
        <p:nvSpPr>
          <p:cNvPr id="31" name="Text 23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32" name="Text 24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BEZWAREN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Draagvlak en democratie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440680" cy="3200400"/>
          </a:xfrm>
          <a:prstGeom prst="roundRect">
            <a:avLst>
              <a:gd name="adj" fmla="val 2571"/>
            </a:avLst>
          </a:prstGeom>
          <a:solidFill>
            <a:srgbClr val="F8ECE8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932688" y="2103120"/>
            <a:ext cx="502920" cy="502920"/>
          </a:xfrm>
          <a:prstGeom prst="ellipse">
            <a:avLst/>
          </a:prstGeom>
          <a:solidFill>
            <a:srgbClr val="C0492F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6" name="Image 0" descr="icons/us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2221992"/>
            <a:ext cx="265176" cy="26517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12140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Groningen zegt nee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05840" y="274320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Moties tégen van Provinciale Staten, gemeenten Het Hogeland en Eemsdelta én de Tweede Kamer</a:t>
            </a:r>
            <a:endParaRPr lang="en-US" sz="1300" dirty="0"/>
          </a:p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de gaswinning is er geen vertrouwen — “ze willen ons daar niet zien”</a:t>
            </a:r>
            <a:endParaRPr lang="en-US" sz="1300" dirty="0"/>
          </a:p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Eems was beloofd voor wind-op-zee en waterstof</a:t>
            </a:r>
            <a:endParaRPr lang="en-US" sz="1300" dirty="0"/>
          </a:p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Een wethouder: het gebied is ‘erin gerommeld’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309360" y="1874520"/>
            <a:ext cx="5440680" cy="3200400"/>
          </a:xfrm>
          <a:prstGeom prst="roundRect">
            <a:avLst>
              <a:gd name="adj" fmla="val 2571"/>
            </a:avLst>
          </a:prstGeom>
          <a:solidFill>
            <a:srgbClr val="FBF3E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0" name="Shape 7"/>
          <p:cNvSpPr/>
          <p:nvPr/>
        </p:nvSpPr>
        <p:spPr>
          <a:xfrm>
            <a:off x="6601968" y="2103120"/>
            <a:ext cx="502920" cy="50292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1" name="Image 1" descr="icons/war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2221992"/>
            <a:ext cx="265176" cy="26517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69480" y="212140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Ook Terneuzen twijfelt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74320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Omwonenden en ondernemers van de Paulinapolder willen geen centrale</a:t>
            </a:r>
            <a:endParaRPr lang="en-US" sz="1300" dirty="0"/>
          </a:p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wethouder vreest een bredere ‘industrialisatiegolf’ in het gebied</a:t>
            </a:r>
            <a:endParaRPr lang="en-US" sz="1300" dirty="0"/>
          </a:p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Zorg om leefbaarheid, veiligheid, ruimtebeslag en het landschap</a:t>
            </a:r>
            <a:endParaRPr lang="en-US" sz="1300" dirty="0"/>
          </a:p>
          <a:p>
            <a:pPr marL="177800" indent="-177800">
              <a:lnSpc>
                <a:spcPts val="19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Voorwaarde: passend binnen een breder pakket voor wonen en werk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OVERKOEPELENDE BEZWAREN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Kosten, tijd en afhankelijkheid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FBF3E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932688" y="2167128"/>
            <a:ext cx="640080" cy="6400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6" name="Image 0" descr="icons/eu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10" y="2339950"/>
            <a:ext cx="294437" cy="2944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148840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Kosten &amp; risico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0120" y="2798064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Volledig publiek gefinancierd (GSP). WISE wijst op ± €14 mld in het Klimaatfonds — plus de net- en redispatchkosten.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23076" y="1874520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0" name="Shape 7"/>
          <p:cNvSpPr/>
          <p:nvPr/>
        </p:nvSpPr>
        <p:spPr>
          <a:xfrm>
            <a:off x="6615684" y="2167128"/>
            <a:ext cx="640080" cy="640080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1" name="Image 1" descr="icons/clo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506" y="2339950"/>
            <a:ext cx="294437" cy="2944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20356" y="2148840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Tijd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643116" y="2715768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Bouwen duurt 10–15 jaar. De centrales draaien pas rond 2040 , terwijl de klimaatopgave nu speelt.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510173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5" name="Shape 11"/>
          <p:cNvSpPr/>
          <p:nvPr/>
        </p:nvSpPr>
        <p:spPr>
          <a:xfrm>
            <a:off x="932688" y="3794760"/>
            <a:ext cx="640080" cy="640080"/>
          </a:xfrm>
          <a:prstGeom prst="ellipse">
            <a:avLst/>
          </a:prstGeom>
          <a:solidFill>
            <a:srgbClr val="C0492F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6" name="Image 2" descr="icons/war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510" y="3967582"/>
            <a:ext cx="294437" cy="29443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3776472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Onzekere vraag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60120" y="4343400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hele businesscase leunt op een vraagontwikkeling die juist achterblijft bij de aannames.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23076" y="3502152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FBF3E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0" name="Shape 15"/>
          <p:cNvSpPr/>
          <p:nvPr/>
        </p:nvSpPr>
        <p:spPr>
          <a:xfrm>
            <a:off x="6615684" y="3794760"/>
            <a:ext cx="640080" cy="6400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21" name="Image 3" descr="icons/cube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8506" y="3967582"/>
            <a:ext cx="294437" cy="29443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20356" y="3776472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Afval &amp; splijtstof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643116" y="4343400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Afval (apart traject) en afhankelijkheid van uranium-import, </a:t>
            </a:r>
            <a:r>
              <a:rPr lang="en-US" sz="12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m.n.</a:t>
            </a: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uit</a:t>
            </a: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Rusland</a:t>
            </a: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blijven</a:t>
            </a: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onopgeloste vraagstukken.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3566160"/>
            <a:ext cx="4754880" cy="4754880"/>
          </a:xfrm>
          <a:prstGeom prst="ellipse">
            <a:avLst/>
          </a:prstGeom>
          <a:solidFill>
            <a:srgbClr val="1C6E7D">
              <a:alpha val="20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2743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694944" y="3977640"/>
            <a:ext cx="868680" cy="8686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sca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88" y="4212184"/>
            <a:ext cx="399593" cy="39959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98348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De </a:t>
            </a:r>
            <a:r>
              <a:rPr lang="en-US" sz="34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balans</a:t>
            </a: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34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opmaken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737360" y="41148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INTRODUCTIE &amp; CONTEXT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 is er op 19 juni 2026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bekend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geworden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6035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5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 kabinet wil twee grote kerncentrales bouwen. Het onderzocht </a:t>
            </a:r>
            <a:r>
              <a:rPr lang="en-US" sz="1550" b="1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negen</a:t>
            </a:r>
            <a:r>
              <a:rPr lang="en-US" sz="15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b="1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locaties</a:t>
            </a:r>
            <a:r>
              <a:rPr lang="en-US" sz="15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vier gebieden</a:t>
            </a:r>
            <a:r>
              <a:rPr lang="en-US" sz="15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In twee Kamerbrieven maakt het nu een </a:t>
            </a:r>
            <a:r>
              <a:rPr lang="en-US" sz="1550" b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tussenconclusie</a:t>
            </a:r>
            <a:r>
              <a:rPr lang="en-US" sz="15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bekend: twee gebieden vallen af, er blijven nog drie alternatieven over.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3154680"/>
            <a:ext cx="1883664" cy="1371600"/>
          </a:xfrm>
          <a:prstGeom prst="roundRect">
            <a:avLst>
              <a:gd name="adj" fmla="val 6000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6" name="Text 4"/>
          <p:cNvSpPr/>
          <p:nvPr/>
        </p:nvSpPr>
        <p:spPr>
          <a:xfrm>
            <a:off x="640080" y="3246120"/>
            <a:ext cx="18836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3858768"/>
            <a:ext cx="16642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gebieden onderzocht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4133088"/>
            <a:ext cx="1664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locatie-alternatieven</a:t>
            </a:r>
            <a:endParaRPr lang="en-US" sz="950" dirty="0"/>
          </a:p>
        </p:txBody>
      </p:sp>
      <p:pic>
        <p:nvPicPr>
          <p:cNvPr id="9" name="Image 0" descr="icons/arrow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42032" y="3712464"/>
            <a:ext cx="201168" cy="201168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2761488" y="3154680"/>
            <a:ext cx="1883664" cy="1371600"/>
          </a:xfrm>
          <a:prstGeom prst="roundRect">
            <a:avLst>
              <a:gd name="adj" fmla="val 6000"/>
            </a:avLst>
          </a:prstGeom>
          <a:solidFill>
            <a:srgbClr val="F8ECE8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1" name="Text 8"/>
          <p:cNvSpPr/>
          <p:nvPr/>
        </p:nvSpPr>
        <p:spPr>
          <a:xfrm>
            <a:off x="2761488" y="3246120"/>
            <a:ext cx="18836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12" name="Text 9"/>
          <p:cNvSpPr/>
          <p:nvPr/>
        </p:nvSpPr>
        <p:spPr>
          <a:xfrm>
            <a:off x="2871216" y="3858768"/>
            <a:ext cx="16642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gebieden vallen weg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2871216" y="4133088"/>
            <a:ext cx="1664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Maasvlakte &amp; Sloegebied</a:t>
            </a:r>
            <a:endParaRPr lang="en-US" sz="950" dirty="0"/>
          </a:p>
        </p:txBody>
      </p:sp>
      <p:pic>
        <p:nvPicPr>
          <p:cNvPr id="14" name="Image 1" descr="icons/arrow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63440" y="3712464"/>
            <a:ext cx="201168" cy="201168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4882896" y="3154680"/>
            <a:ext cx="1883664" cy="1371600"/>
          </a:xfrm>
          <a:prstGeom prst="roundRect">
            <a:avLst>
              <a:gd name="adj" fmla="val 6000"/>
            </a:avLst>
          </a:prstGeom>
          <a:solidFill>
            <a:srgbClr val="EDF2E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6" name="Text 12"/>
          <p:cNvSpPr/>
          <p:nvPr/>
        </p:nvSpPr>
        <p:spPr>
          <a:xfrm>
            <a:off x="4882896" y="3246120"/>
            <a:ext cx="18836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5E8C61"/>
                </a:solidFill>
                <a:latin typeface="Cambria" pitchFamily="34" charset="0"/>
                <a:ea typeface="Cambria" pitchFamily="34" charset="-122"/>
              </a:rPr>
              <a:t>3</a:t>
            </a:r>
            <a:endParaRPr lang="en-US" sz="4000" dirty="0"/>
          </a:p>
        </p:txBody>
      </p:sp>
      <p:sp>
        <p:nvSpPr>
          <p:cNvPr id="17" name="Text 13"/>
          <p:cNvSpPr/>
          <p:nvPr/>
        </p:nvSpPr>
        <p:spPr>
          <a:xfrm>
            <a:off x="4992624" y="3858768"/>
            <a:ext cx="16642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Locaties</a:t>
            </a:r>
            <a:r>
              <a:rPr lang="en-US" sz="11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over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992624" y="4133088"/>
            <a:ext cx="1664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(2) + Terneuzen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7315200" y="1783080"/>
            <a:ext cx="4206240" cy="2743200"/>
          </a:xfrm>
          <a:prstGeom prst="roundRect">
            <a:avLst>
              <a:gd name="adj" fmla="val 3000"/>
            </a:avLst>
          </a:prstGeom>
          <a:solidFill>
            <a:srgbClr val="12303B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0" name="Text 16"/>
          <p:cNvSpPr/>
          <p:nvPr/>
        </p:nvSpPr>
        <p:spPr>
          <a:xfrm>
            <a:off x="7589520" y="193852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0A5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planning</a:t>
            </a:r>
            <a:endParaRPr lang="en-US" sz="1600" dirty="0"/>
          </a:p>
        </p:txBody>
      </p:sp>
      <p:sp>
        <p:nvSpPr>
          <p:cNvPr id="21" name="Shape 17"/>
          <p:cNvSpPr/>
          <p:nvPr/>
        </p:nvSpPr>
        <p:spPr>
          <a:xfrm>
            <a:off x="7607808" y="2423160"/>
            <a:ext cx="118872" cy="118872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22" name="Text 18"/>
          <p:cNvSpPr/>
          <p:nvPr/>
        </p:nvSpPr>
        <p:spPr>
          <a:xfrm>
            <a:off x="7882128" y="231343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juni 2026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7882128" y="2560320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Tussenconclusie: nog 2 gebieden in beeld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7607808" y="2990088"/>
            <a:ext cx="118872" cy="118872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25" name="Text 21"/>
          <p:cNvSpPr/>
          <p:nvPr/>
        </p:nvSpPr>
        <p:spPr>
          <a:xfrm>
            <a:off x="7882128" y="288036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 2026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7882128" y="3127248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Kabinet kiest één voorkeurslocatie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7607808" y="3557016"/>
            <a:ext cx="118872" cy="118872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28" name="Text 24"/>
          <p:cNvSpPr/>
          <p:nvPr/>
        </p:nvSpPr>
        <p:spPr>
          <a:xfrm>
            <a:off x="7882128" y="34472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1e helft 2027</a:t>
            </a:r>
            <a:endParaRPr lang="en-US" sz="1200" dirty="0"/>
          </a:p>
        </p:txBody>
      </p:sp>
      <p:sp>
        <p:nvSpPr>
          <p:cNvPr id="29" name="Text 25"/>
          <p:cNvSpPr/>
          <p:nvPr/>
        </p:nvSpPr>
        <p:spPr>
          <a:xfrm>
            <a:off x="7882128" y="3694176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Ontwerp-voorkeursbeslissing ter inzage</a:t>
            </a:r>
            <a:endParaRPr lang="en-US" sz="1050" dirty="0"/>
          </a:p>
        </p:txBody>
      </p:sp>
      <p:sp>
        <p:nvSpPr>
          <p:cNvPr id="30" name="Shape 26"/>
          <p:cNvSpPr/>
          <p:nvPr/>
        </p:nvSpPr>
        <p:spPr>
          <a:xfrm>
            <a:off x="7607808" y="4123944"/>
            <a:ext cx="118872" cy="118872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1" name="Text 27"/>
          <p:cNvSpPr/>
          <p:nvPr/>
        </p:nvSpPr>
        <p:spPr>
          <a:xfrm>
            <a:off x="7882128" y="4014216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 2040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7882128" y="4261104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Centrales in bedrijf (bouw duurt 10–15 jaar)</a:t>
            </a:r>
            <a:endParaRPr lang="en-US" sz="1050" dirty="0"/>
          </a:p>
        </p:txBody>
      </p:sp>
      <p:sp>
        <p:nvSpPr>
          <p:cNvPr id="33" name="Text 29"/>
          <p:cNvSpPr/>
          <p:nvPr/>
        </p:nvSpPr>
        <p:spPr>
          <a:xfrm>
            <a:off x="640080" y="47548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34" name="Text 30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35" name="Text 31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DE AFWEGING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</a:rPr>
              <a:t>Samenvatting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</a:rPr>
              <a:t> van de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</a:rPr>
              <a:t>tegens</a:t>
            </a:r>
            <a:endParaRPr lang="en-US" sz="3100" dirty="0"/>
          </a:p>
        </p:txBody>
      </p:sp>
      <p:sp>
        <p:nvSpPr>
          <p:cNvPr id="7" name="Text 4"/>
          <p:cNvSpPr/>
          <p:nvPr/>
        </p:nvSpPr>
        <p:spPr>
          <a:xfrm>
            <a:off x="1600200" y="2075688"/>
            <a:ext cx="41285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05840" y="2651760"/>
            <a:ext cx="4494276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3347266" y="1828800"/>
            <a:ext cx="5225796" cy="3337560"/>
          </a:xfrm>
          <a:prstGeom prst="roundRect">
            <a:avLst>
              <a:gd name="adj" fmla="val 2466"/>
            </a:avLst>
          </a:prstGeom>
          <a:solidFill>
            <a:srgbClr val="F8ECE8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0" name="Shape 7"/>
          <p:cNvSpPr/>
          <p:nvPr/>
        </p:nvSpPr>
        <p:spPr>
          <a:xfrm>
            <a:off x="3639874" y="2057400"/>
            <a:ext cx="548640" cy="548640"/>
          </a:xfrm>
          <a:prstGeom prst="ellipse">
            <a:avLst/>
          </a:prstGeom>
          <a:solidFill>
            <a:srgbClr val="C0492F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1" name="Image 1" descr="icons/tim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007" y="2205533"/>
            <a:ext cx="252374" cy="2523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307386" y="2075688"/>
            <a:ext cx="41285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Tegen </a:t>
            </a:r>
            <a:r>
              <a:rPr lang="en-US" sz="19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kernenergie</a:t>
            </a:r>
            <a:r>
              <a:rPr lang="en-US" sz="19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in het </a:t>
            </a:r>
            <a:r>
              <a:rPr lang="en-US" sz="19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algemeen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3713026" y="2651760"/>
            <a:ext cx="4494276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Zeer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duur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 publiek risico</a:t>
            </a:r>
            <a:endParaRPr lang="en-US" sz="1350" dirty="0"/>
          </a:p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operationeel rond 2040 (te laat?)</a:t>
            </a:r>
            <a:endParaRPr lang="en-US" sz="1350" dirty="0"/>
          </a:p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Netinpassing onopgelost, vooral in Zeeland</a:t>
            </a:r>
            <a:endParaRPr lang="en-US" sz="1350" dirty="0"/>
          </a:p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Leunt op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onzekere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vraagontwikkeling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energie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(met name in Zeeland)</a:t>
            </a:r>
            <a:endParaRPr lang="en-US" sz="1350" dirty="0"/>
          </a:p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Natuur, Waddenzee &amp; koelwater</a:t>
            </a:r>
            <a:endParaRPr lang="en-US" sz="1350" dirty="0"/>
          </a:p>
          <a:p>
            <a:pPr marL="177800" indent="-1778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Afval, uranium en gebrek aan draagvlak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Vlucht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naar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voren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 Small Modular Reactors?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486400" cy="3200400"/>
          </a:xfrm>
          <a:prstGeom prst="roundRect">
            <a:avLst>
              <a:gd name="adj" fmla="val 2571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cubes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10312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2121408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 TenneT en het kabinet zeggen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05840" y="2697480"/>
            <a:ext cx="49377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Spreiding via SMR’s op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zeven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locaties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door het land is net-technisch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góéd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inpasbaar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volgens</a:t>
            </a: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TenneT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Geen extra netinvestering en nauwelijks redispatch (± €6 mln/jr)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Geen extra vraagontwikkeling nodig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Kabinet ziet SMR’s als deel van de route naar 7 GW in 2050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00800" y="1874520"/>
            <a:ext cx="5349240" cy="3200400"/>
          </a:xfrm>
          <a:prstGeom prst="roundRect">
            <a:avLst>
              <a:gd name="adj" fmla="val 2571"/>
            </a:avLst>
          </a:prstGeom>
          <a:solidFill>
            <a:srgbClr val="FBF3E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pic>
        <p:nvPicPr>
          <p:cNvPr id="9" name="Image 1" descr="icons/warn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210312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315200" y="212140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kanttekening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766560" y="269748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SMR’s bestaan vooral nog op papier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Wereldwijd zijn er nog nauwelijks gebouwd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Kosten, veiligheid en levertijd zijn onbewezen</a:t>
            </a:r>
            <a:endParaRPr lang="en-US" sz="1350" dirty="0"/>
          </a:p>
          <a:p>
            <a:pPr marL="177800" indent="-1778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Risico dat ze als ‘noodgreep’ worden ingezet nu de grote centrales vastlopen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5E8C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 STANDPUNT VAN WISE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Alternatieven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EDF2E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932688" y="2121408"/>
            <a:ext cx="640080" cy="640080"/>
          </a:xfrm>
          <a:prstGeom prst="ellipse">
            <a:avLst/>
          </a:prstGeom>
          <a:solidFill>
            <a:srgbClr val="5E8C61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6" name="Image 0" descr="icons/wi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10" y="2294230"/>
            <a:ext cx="294437" cy="2944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103120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Zet in op wind op zee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60120" y="2670048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Haalbaarder én sneller dan kernenergie — en zonder de netproblemen van Zeeland.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23076" y="1828800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EDF2E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0" name="Shape 7"/>
          <p:cNvSpPr/>
          <p:nvPr/>
        </p:nvSpPr>
        <p:spPr>
          <a:xfrm>
            <a:off x="6615684" y="2121408"/>
            <a:ext cx="640080" cy="640080"/>
          </a:xfrm>
          <a:prstGeom prst="ellipse">
            <a:avLst/>
          </a:prstGeom>
          <a:solidFill>
            <a:srgbClr val="5E8C61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1" name="Image 1" descr="icons/eu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506" y="2294230"/>
            <a:ext cx="294437" cy="2944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20356" y="2103120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Besteed het geld slimmer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6643116" y="2670048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 €14 mld uit het Klimaatfonds levert via isolatie, wind en zon sneller CO₂-winst op — en lagere rekeningen.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456432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EDF2E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5" name="Shape 11"/>
          <p:cNvSpPr/>
          <p:nvPr/>
        </p:nvSpPr>
        <p:spPr>
          <a:xfrm>
            <a:off x="932688" y="3749040"/>
            <a:ext cx="640080" cy="640080"/>
          </a:xfrm>
          <a:prstGeom prst="ellipse">
            <a:avLst/>
          </a:prstGeom>
          <a:solidFill>
            <a:srgbClr val="5E8C61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6" name="Image 2" descr="icons/use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510" y="3921862"/>
            <a:ext cx="294437" cy="29443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3730752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Luister naar Groningen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960120" y="4297680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openhouden is een ‘schoffering’: het kabinet negeert bewoners en moties.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23076" y="3456432"/>
            <a:ext cx="5225796" cy="1481328"/>
          </a:xfrm>
          <a:prstGeom prst="roundRect">
            <a:avLst>
              <a:gd name="adj" fmla="val 5556"/>
            </a:avLst>
          </a:prstGeom>
          <a:solidFill>
            <a:srgbClr val="EDF2E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0" name="Shape 15"/>
          <p:cNvSpPr/>
          <p:nvPr/>
        </p:nvSpPr>
        <p:spPr>
          <a:xfrm>
            <a:off x="6615684" y="3749040"/>
            <a:ext cx="640080" cy="640080"/>
          </a:xfrm>
          <a:prstGeom prst="ellipse">
            <a:avLst/>
          </a:prstGeom>
          <a:solidFill>
            <a:srgbClr val="5E8C61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21" name="Image 3" descr="icons/check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8506" y="3921862"/>
            <a:ext cx="294437" cy="29443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20356" y="3730752"/>
            <a:ext cx="39456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stukken geven WISE gelijk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6643116" y="4297680"/>
            <a:ext cx="46314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TenneT zelf: Zeeland werkt niet en de vraagaannames zijn onrealistisch.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645920"/>
            <a:ext cx="4572000" cy="4572000"/>
          </a:xfrm>
          <a:prstGeom prst="ellipse">
            <a:avLst/>
          </a:prstGeom>
          <a:solidFill>
            <a:srgbClr val="5E8C61">
              <a:alpha val="18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E0A5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KORTOM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Het </a:t>
            </a:r>
            <a:r>
              <a:rPr lang="en-US" sz="32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gevolg</a:t>
            </a: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van het </a:t>
            </a:r>
            <a:r>
              <a:rPr lang="en-US" sz="32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kabinet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67665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ts val="22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is net-technisch het beste, maar mist draagvlak. Terneuzen heeft de politieke belofte, maar een onopgelost en duur netprobleem.</a:t>
            </a:r>
            <a:endParaRPr lang="en-US" sz="1550" dirty="0"/>
          </a:p>
          <a:p>
            <a:pPr marL="177800" indent="-177800">
              <a:lnSpc>
                <a:spcPts val="22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 kabinet kiest eind 2026 een voorkeurslocatie; de ontwerp-beslissing volgt in 2027. Er is dus nog ruimte voor inspraak </a:t>
            </a:r>
            <a:r>
              <a:rPr lang="en-US" sz="15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verzet</a:t>
            </a: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40080" y="4297680"/>
            <a:ext cx="10908792" cy="1417320"/>
          </a:xfrm>
          <a:prstGeom prst="roundRect">
            <a:avLst>
              <a:gd name="adj" fmla="val 5806"/>
            </a:avLst>
          </a:prstGeom>
          <a:solidFill>
            <a:srgbClr val="0B232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7" name="Shape 5"/>
          <p:cNvSpPr/>
          <p:nvPr/>
        </p:nvSpPr>
        <p:spPr>
          <a:xfrm>
            <a:off x="960120" y="4617720"/>
            <a:ext cx="777240" cy="777240"/>
          </a:xfrm>
          <a:prstGeom prst="ellipse">
            <a:avLst/>
          </a:prstGeom>
          <a:solidFill>
            <a:srgbClr val="5E8C61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8" name="Image 0" descr="icons/lea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975" y="4827575"/>
            <a:ext cx="357530" cy="3575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65960" y="448056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Kom in verzet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965960" y="4864608"/>
            <a:ext cx="92628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</a:t>
            </a:r>
            <a:r>
              <a:rPr lang="en-US" sz="135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gaat</a:t>
            </a:r>
            <a:r>
              <a:rPr lang="en-US" sz="135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aan</a:t>
            </a:r>
            <a:r>
              <a:rPr lang="en-US" sz="135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slag: met betrokkenen in Zeeland en Groningen en met de Anti-Kernenergiebeweging (AKB). Doe mee, denk mee, kom in actie.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0080" y="6400800"/>
            <a:ext cx="109087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 we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vandaag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bespreken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908792" cy="786384"/>
          </a:xfrm>
          <a:prstGeom prst="roundRect">
            <a:avLst>
              <a:gd name="adj" fmla="val 1046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908792" cy="786384"/>
          </a:xfrm>
          <a:prstGeom prst="roundRect">
            <a:avLst>
              <a:gd name="adj" fmla="val 10465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6" name="Shape 4"/>
          <p:cNvSpPr/>
          <p:nvPr/>
        </p:nvSpPr>
        <p:spPr>
          <a:xfrm>
            <a:off x="896112" y="2048256"/>
            <a:ext cx="438912" cy="438912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7" name="Text 5"/>
          <p:cNvSpPr/>
          <p:nvPr/>
        </p:nvSpPr>
        <p:spPr>
          <a:xfrm>
            <a:off x="896112" y="204825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54480" y="1874520"/>
            <a:ext cx="9720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Waarom vielen Maasvlakte en het Sloegebied (‘Borssele’) af?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640080" y="2770632"/>
            <a:ext cx="10908792" cy="786384"/>
          </a:xfrm>
          <a:prstGeom prst="roundRect">
            <a:avLst>
              <a:gd name="adj" fmla="val 10465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0" name="Shape 8"/>
          <p:cNvSpPr/>
          <p:nvPr/>
        </p:nvSpPr>
        <p:spPr>
          <a:xfrm>
            <a:off x="896112" y="2944368"/>
            <a:ext cx="438912" cy="438912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11" name="Text 9"/>
          <p:cNvSpPr/>
          <p:nvPr/>
        </p:nvSpPr>
        <p:spPr>
          <a:xfrm>
            <a:off x="896112" y="29443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554480" y="2770632"/>
            <a:ext cx="9720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Waarom blijven Terneuzen en Eemshaven over?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640080" y="3666744"/>
            <a:ext cx="10908792" cy="786384"/>
          </a:xfrm>
          <a:prstGeom prst="roundRect">
            <a:avLst>
              <a:gd name="adj" fmla="val 1046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4" name="Shape 12"/>
          <p:cNvSpPr/>
          <p:nvPr/>
        </p:nvSpPr>
        <p:spPr>
          <a:xfrm>
            <a:off x="640080" y="3666744"/>
            <a:ext cx="10908792" cy="786384"/>
          </a:xfrm>
          <a:prstGeom prst="roundRect">
            <a:avLst>
              <a:gd name="adj" fmla="val 10465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15" name="Shape 13"/>
          <p:cNvSpPr/>
          <p:nvPr/>
        </p:nvSpPr>
        <p:spPr>
          <a:xfrm>
            <a:off x="896112" y="3840480"/>
            <a:ext cx="438912" cy="438912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16" name="Text 14"/>
          <p:cNvSpPr/>
          <p:nvPr/>
        </p:nvSpPr>
        <p:spPr>
          <a:xfrm>
            <a:off x="896112" y="3840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554480" y="3666744"/>
            <a:ext cx="9720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Welke bezwaren spelen er tegen kerncentrales op deze plekken?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640080" y="4562856"/>
            <a:ext cx="10908792" cy="786384"/>
          </a:xfrm>
          <a:prstGeom prst="roundRect">
            <a:avLst>
              <a:gd name="adj" fmla="val 10465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9" name="Shape 17"/>
          <p:cNvSpPr/>
          <p:nvPr/>
        </p:nvSpPr>
        <p:spPr>
          <a:xfrm>
            <a:off x="896112" y="4736592"/>
            <a:ext cx="438912" cy="438912"/>
          </a:xfrm>
          <a:prstGeom prst="ellipse">
            <a:avLst/>
          </a:prstGeom>
          <a:solidFill>
            <a:srgbClr val="1C6E7D"/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20" name="Text 18"/>
          <p:cNvSpPr/>
          <p:nvPr/>
        </p:nvSpPr>
        <p:spPr>
          <a:xfrm>
            <a:off x="896112" y="473659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554480" y="4562856"/>
            <a:ext cx="9720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 </a:t>
            </a:r>
            <a:r>
              <a:rPr lang="en-US" sz="16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samenvattend</a:t>
            </a:r>
            <a:r>
              <a:rPr lang="en-US" sz="165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50" dirty="0" err="1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perspectief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1554480" y="5458968"/>
            <a:ext cx="9720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wil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het 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kabinet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5" name="Text 3"/>
          <p:cNvSpPr/>
          <p:nvPr/>
        </p:nvSpPr>
        <p:spPr>
          <a:xfrm>
            <a:off x="841248" y="1993392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41248" y="2542032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grote centrales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" y="2816352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samen 3,2 GW (2 × 1,6 GW)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56432" y="1828800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FBF3E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9" name="Text 7"/>
          <p:cNvSpPr/>
          <p:nvPr/>
        </p:nvSpPr>
        <p:spPr>
          <a:xfrm>
            <a:off x="3657600" y="1993392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10–15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657600" y="2542032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jaar bouwen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0" y="2816352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 10.000 werknemers in de piek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40080" y="3447288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FBF3E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3" name="Text 11"/>
          <p:cNvSpPr/>
          <p:nvPr/>
        </p:nvSpPr>
        <p:spPr>
          <a:xfrm>
            <a:off x="841248" y="361188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± 60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41248" y="416052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jaar in bedrijf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41248" y="4434840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daarna ontmanteling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456432" y="3447288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EBF2F3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7" name="Text 15"/>
          <p:cNvSpPr/>
          <p:nvPr/>
        </p:nvSpPr>
        <p:spPr>
          <a:xfrm>
            <a:off x="3657600" y="361188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GW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3657600" y="416052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ambitie in 2050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0" y="4434840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incl. centrales 3 &amp; 4 en SMR’s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263640" y="1828800"/>
            <a:ext cx="5257800" cy="3246120"/>
          </a:xfrm>
          <a:prstGeom prst="roundRect">
            <a:avLst>
              <a:gd name="adj" fmla="val 2535"/>
            </a:avLst>
          </a:prstGeom>
          <a:solidFill>
            <a:srgbClr val="12303B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1" name="Text 19"/>
          <p:cNvSpPr/>
          <p:nvPr/>
        </p:nvSpPr>
        <p:spPr>
          <a:xfrm>
            <a:off x="6537960" y="199339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0A5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Waarom kernenergie, volgens het kabinet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6583680" y="24231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2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CO₂-vrij en stabiel productievermogen</a:t>
            </a:r>
            <a:endParaRPr lang="en-US" sz="1350" dirty="0"/>
          </a:p>
          <a:p>
            <a:pPr marL="177800" indent="-177800">
              <a:lnSpc>
                <a:spcPts val="22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Diversificatie → een weerbaarder energiesysteem</a:t>
            </a:r>
            <a:endParaRPr lang="en-US" sz="1350" dirty="0"/>
          </a:p>
          <a:p>
            <a:pPr marL="177800" indent="-177800">
              <a:lnSpc>
                <a:spcPts val="22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Leveringszekerheid, los van weer en wind</a:t>
            </a:r>
            <a:endParaRPr lang="en-US" sz="1350" dirty="0"/>
          </a:p>
          <a:p>
            <a:pPr marL="177800" indent="-177800">
              <a:lnSpc>
                <a:spcPts val="22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Volledig publiek gefinancierd in de eerste fase (GSP)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6537960" y="3931920"/>
            <a:ext cx="4754880" cy="0"/>
          </a:xfrm>
          <a:prstGeom prst="line">
            <a:avLst/>
          </a:prstGeom>
          <a:noFill/>
          <a:ln w="12700">
            <a:solidFill>
              <a:srgbClr val="1C6E7D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sp>
        <p:nvSpPr>
          <p:cNvPr id="24" name="Text 22"/>
          <p:cNvSpPr/>
          <p:nvPr/>
        </p:nvSpPr>
        <p:spPr>
          <a:xfrm>
            <a:off x="6537960" y="404164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537960" y="4315968"/>
            <a:ext cx="4800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3566160"/>
            <a:ext cx="4754880" cy="4754880"/>
          </a:xfrm>
          <a:prstGeom prst="ellipse">
            <a:avLst/>
          </a:prstGeom>
          <a:solidFill>
            <a:srgbClr val="1C6E7D">
              <a:alpha val="20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2743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694944" y="3977640"/>
            <a:ext cx="868680" cy="8686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tim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88" y="4212184"/>
            <a:ext cx="399593" cy="39959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98348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Waarom vielen locaties af?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737360" y="41148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Maasvlakte,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Sloegebied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zelfs twee Eemshaven-varianten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AFGEVALLEN LOCATIES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Maasvlakte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II: ‘opeenstapeling van complexiteit’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10634472" y="713232"/>
            <a:ext cx="841248" cy="841248"/>
          </a:xfrm>
          <a:prstGeom prst="ellipse">
            <a:avLst/>
          </a:prstGeom>
          <a:solidFill>
            <a:srgbClr val="C0492F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tim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609" y="940369"/>
            <a:ext cx="386974" cy="38697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874520"/>
            <a:ext cx="10908792" cy="877824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7" name="Shape 4"/>
          <p:cNvSpPr/>
          <p:nvPr/>
        </p:nvSpPr>
        <p:spPr>
          <a:xfrm>
            <a:off x="640080" y="1874520"/>
            <a:ext cx="10908792" cy="877824"/>
          </a:xfrm>
          <a:prstGeom prst="roundRect">
            <a:avLst>
              <a:gd name="adj" fmla="val 8333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8" name="Image 1" descr="icons/times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2167128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2002536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 krappe en ongunstige vorm van het terrein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1417320" y="2331720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zeer complexe grondwerkzaamheden nodig voor de bouw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40080" y="2843784"/>
            <a:ext cx="10908792" cy="877824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2" name="Shape 8"/>
          <p:cNvSpPr/>
          <p:nvPr/>
        </p:nvSpPr>
        <p:spPr>
          <a:xfrm>
            <a:off x="640080" y="2843784"/>
            <a:ext cx="10908792" cy="877824"/>
          </a:xfrm>
          <a:prstGeom prst="roundRect">
            <a:avLst>
              <a:gd name="adj" fmla="val 8333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13" name="Image 2" descr="icons/times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3136392"/>
            <a:ext cx="310896" cy="31089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2971800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Mogelijk significante stikstofeffecten op Natura 2000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1417320" y="3300984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knelpunten bij aansluiting op het hoogspanningsnet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40080" y="3813048"/>
            <a:ext cx="10908792" cy="877824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7" name="Shape 12"/>
          <p:cNvSpPr/>
          <p:nvPr/>
        </p:nvSpPr>
        <p:spPr>
          <a:xfrm>
            <a:off x="640080" y="3813048"/>
            <a:ext cx="10908792" cy="877824"/>
          </a:xfrm>
          <a:prstGeom prst="roundRect">
            <a:avLst>
              <a:gd name="adj" fmla="val 8333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18" name="Image 3" descr="icons/times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4105656"/>
            <a:ext cx="310896" cy="31089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417320" y="3941064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Veiligheidsrisico’s van omliggende bedrijvigheid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1417320" y="4270248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o.a. spoorlijn met vervoer van gevaarlijke stoffen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640080" y="4782312"/>
            <a:ext cx="10908792" cy="877824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22" name="Shape 16"/>
          <p:cNvSpPr/>
          <p:nvPr/>
        </p:nvSpPr>
        <p:spPr>
          <a:xfrm>
            <a:off x="640080" y="4782312"/>
            <a:ext cx="10908792" cy="877824"/>
          </a:xfrm>
          <a:prstGeom prst="roundRect">
            <a:avLst>
              <a:gd name="adj" fmla="val 8333"/>
            </a:avLst>
          </a:prstGeom>
          <a:ln w="12700">
            <a:solidFill>
              <a:srgbClr val="D8E1E3"/>
            </a:solidFill>
            <a:prstDash val="solid"/>
          </a:ln>
        </p:spPr>
        <p:txBody>
          <a:bodyPr/>
          <a:lstStyle/>
          <a:p>
            <a:endParaRPr lang="en-NL"/>
          </a:p>
        </p:txBody>
      </p:sp>
      <p:pic>
        <p:nvPicPr>
          <p:cNvPr id="23" name="Image 4" descr="icons/times_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5074920"/>
            <a:ext cx="310896" cy="31089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417320" y="4910328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Kost waardevolle industriekavels met diepzeekades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1417320" y="5239512"/>
            <a:ext cx="99029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nodig zijn voor economische ambities van nationaal belang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27" name="Text 20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AFGEVALLEN LOCATIES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Sloegebied (‘</a:t>
            </a:r>
            <a:r>
              <a:rPr lang="en-US" sz="3100" b="1" dirty="0" err="1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Borssele</a:t>
            </a: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’): te vol, te risicovol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627632"/>
            <a:ext cx="10908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i="1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 Sloegebied is het gebied rond de béstaande kerncentrale Borssele. Onderzocht werden twee nieuwbouw-locaties; beide vielen af. De huidige centrale Borssele blijft staan.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5317236" cy="2834640"/>
          </a:xfrm>
          <a:prstGeom prst="roundRect">
            <a:avLst>
              <a:gd name="adj" fmla="val 2903"/>
            </a:avLst>
          </a:prstGeom>
          <a:solidFill>
            <a:srgbClr val="F8ECE8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6" name="Shape 4"/>
          <p:cNvSpPr/>
          <p:nvPr/>
        </p:nvSpPr>
        <p:spPr>
          <a:xfrm>
            <a:off x="914400" y="2514600"/>
            <a:ext cx="457200" cy="457200"/>
          </a:xfrm>
          <a:prstGeom prst="ellipse">
            <a:avLst/>
          </a:prstGeom>
          <a:solidFill>
            <a:srgbClr val="C0492F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7" name="Image 0" descr="icons/tim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2624328"/>
            <a:ext cx="237744" cy="2377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2487168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Sloegebied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508760" y="2816352"/>
            <a:ext cx="42199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nabij kerncentrale Borssele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960120" y="3246120"/>
            <a:ext cx="467715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 weinig beschikbare ruimte</a:t>
            </a:r>
            <a:endParaRPr lang="en-US" sz="1300" dirty="0"/>
          </a:p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Infrastructuur én een dijk verleggen</a:t>
            </a:r>
            <a:endParaRPr lang="en-US" sz="1300" dirty="0"/>
          </a:p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Risico’s door gas- en waterstoftransport</a:t>
            </a:r>
            <a:endParaRPr lang="en-US" sz="1300" dirty="0"/>
          </a:p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Achterliggend waterstofcluster wordt onzeker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31636" y="2286000"/>
            <a:ext cx="5317236" cy="2834640"/>
          </a:xfrm>
          <a:prstGeom prst="roundRect">
            <a:avLst>
              <a:gd name="adj" fmla="val 2903"/>
            </a:avLst>
          </a:prstGeom>
          <a:solidFill>
            <a:srgbClr val="F8ECE8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2" name="Shape 9"/>
          <p:cNvSpPr/>
          <p:nvPr/>
        </p:nvSpPr>
        <p:spPr>
          <a:xfrm>
            <a:off x="6505956" y="2514600"/>
            <a:ext cx="457200" cy="457200"/>
          </a:xfrm>
          <a:prstGeom prst="ellipse">
            <a:avLst/>
          </a:prstGeom>
          <a:solidFill>
            <a:srgbClr val="C0492F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13" name="Image 1" descr="icons/tim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684" y="2624328"/>
            <a:ext cx="237744" cy="23774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100316" y="2487168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Sloegebied 2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7100316" y="2816352"/>
            <a:ext cx="42199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voormalig Thermphos-terrein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6551676" y="3246120"/>
            <a:ext cx="467715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Zware veiligheidsmaatregelen + bedrijfsverplaatsingen</a:t>
            </a:r>
            <a:endParaRPr lang="en-US" sz="1300" dirty="0"/>
          </a:p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Complexe koelwateroplossing</a:t>
            </a:r>
            <a:endParaRPr lang="en-US" sz="1300" dirty="0"/>
          </a:p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Relatief beperkte ruimte</a:t>
            </a:r>
            <a:endParaRPr lang="en-US" sz="1300" dirty="0"/>
          </a:p>
          <a:p>
            <a:pPr marL="177800" indent="-177800">
              <a:lnSpc>
                <a:spcPts val="2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Kost diepzeekades met economische ambitie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40080" y="525780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Bovendien: bij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beide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mogelijke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significante Natura 2000-effecten en knelpunten op het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hoogspanningsnet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endParaRPr lang="en-US" sz="1250" i="1" dirty="0">
              <a:solidFill>
                <a:srgbClr val="1C6E7D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Máár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mogelijk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nucleaire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ontwikkelingen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op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kleine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schaal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250" i="1" dirty="0" err="1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Thorizon</a:t>
            </a: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SMRs (?)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AFGEVALLEN LOCATIES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3100" b="1" dirty="0">
                <a:solidFill>
                  <a:srgbClr val="1230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 op: ook bij Eemshaven viel de helft af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627632"/>
            <a:ext cx="10908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i="1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kende vier varianten. Twee komen niet meer in aanmerking, twee blijven over. ‘Eemshaven blijft’ betekent dus: specifiek 1B en 3.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240280"/>
            <a:ext cx="5440680" cy="2834640"/>
          </a:xfrm>
          <a:prstGeom prst="roundRect">
            <a:avLst>
              <a:gd name="adj" fmla="val 2903"/>
            </a:avLst>
          </a:prstGeom>
          <a:solidFill>
            <a:srgbClr val="F8ECE8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6" name="Text 4"/>
          <p:cNvSpPr/>
          <p:nvPr/>
        </p:nvSpPr>
        <p:spPr>
          <a:xfrm>
            <a:off x="960120" y="23957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Afgevallen</a:t>
            </a:r>
            <a:endParaRPr lang="en-US" sz="1700" dirty="0"/>
          </a:p>
        </p:txBody>
      </p:sp>
      <p:pic>
        <p:nvPicPr>
          <p:cNvPr id="7" name="Image 0" descr="icons/times_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889504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280720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1A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371600" y="310896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 err="1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Betekent</a:t>
            </a:r>
            <a:r>
              <a:rPr lang="en-US" sz="11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Vopak-terminal (nationale oliereserve) én primaire dijk verplaatsen</a:t>
            </a:r>
            <a:endParaRPr lang="en-US" sz="1150" dirty="0"/>
          </a:p>
        </p:txBody>
      </p:sp>
      <p:pic>
        <p:nvPicPr>
          <p:cNvPr id="10" name="Image 1" descr="icons/times_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3895344"/>
            <a:ext cx="274320" cy="2743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71600" y="381304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2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1371600" y="41148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 err="1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Betekent</a:t>
            </a:r>
            <a:r>
              <a:rPr lang="en-US" sz="11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RWE-centrale ontmantelen, gasleiding verleggen, nabij LNG-terminal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6309360" y="2240280"/>
            <a:ext cx="5440680" cy="2834640"/>
          </a:xfrm>
          <a:prstGeom prst="roundRect">
            <a:avLst>
              <a:gd name="adj" fmla="val 2903"/>
            </a:avLst>
          </a:prstGeom>
          <a:solidFill>
            <a:srgbClr val="EDF2EC"/>
          </a:solidFill>
          <a:ln/>
          <a:effectLst>
            <a:outerShdw blurRad="114300" dist="38100" dir="5400000" algn="bl" rotWithShape="0">
              <a:srgbClr val="1A2D33">
                <a:alpha val="16000"/>
              </a:srgbClr>
            </a:outerShdw>
          </a:effectLst>
        </p:spPr>
        <p:txBody>
          <a:bodyPr/>
          <a:lstStyle/>
          <a:p>
            <a:endParaRPr lang="en-NL"/>
          </a:p>
        </p:txBody>
      </p:sp>
      <p:sp>
        <p:nvSpPr>
          <p:cNvPr id="14" name="Text 10"/>
          <p:cNvSpPr/>
          <p:nvPr/>
        </p:nvSpPr>
        <p:spPr>
          <a:xfrm>
            <a:off x="6629400" y="23957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5E8C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Blijven over</a:t>
            </a:r>
            <a:endParaRPr lang="en-US" sz="1700" dirty="0"/>
          </a:p>
        </p:txBody>
      </p:sp>
      <p:pic>
        <p:nvPicPr>
          <p:cNvPr id="15" name="Image 2" descr="icons/check_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889504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040880" y="280720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1B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7040880" y="310896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landbouwgrond in de Emmapolder</a:t>
            </a:r>
            <a:endParaRPr lang="en-US" sz="1150" dirty="0"/>
          </a:p>
        </p:txBody>
      </p:sp>
      <p:pic>
        <p:nvPicPr>
          <p:cNvPr id="18" name="Image 3" descr="icons/check_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3895344"/>
            <a:ext cx="274320" cy="2743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040880" y="381304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Eemshaven 3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7040880" y="41148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terrein van de Eemscentrale (ENGIE)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640080" y="525780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i="1" dirty="0">
                <a:solidFill>
                  <a:srgbClr val="1C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 milieu- en techniek-aspecten komen 1B en 3 als meest geschikt uit de analyse naar voren.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64008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WISE Nederland · Kerncentrales — Kamerbrieven 19 juni 2026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00023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30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3566160"/>
            <a:ext cx="4754880" cy="4754880"/>
          </a:xfrm>
          <a:prstGeom prst="ellipse">
            <a:avLst/>
          </a:prstGeom>
          <a:solidFill>
            <a:srgbClr val="1C6E7D">
              <a:alpha val="20000"/>
            </a:srgbClr>
          </a:solidFill>
          <a:ln/>
        </p:spPr>
        <p:txBody>
          <a:bodyPr/>
          <a:lstStyle/>
          <a:p>
            <a:endParaRPr lang="en-NL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2743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6E7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694944" y="3977640"/>
            <a:ext cx="868680" cy="868680"/>
          </a:xfrm>
          <a:prstGeom prst="ellipse">
            <a:avLst/>
          </a:prstGeom>
          <a:solidFill>
            <a:srgbClr val="E0A53B"/>
          </a:solidFill>
          <a:ln/>
        </p:spPr>
        <p:txBody>
          <a:bodyPr/>
          <a:lstStyle/>
          <a:p>
            <a:endParaRPr lang="en-NL"/>
          </a:p>
        </p:txBody>
      </p:sp>
      <p:pic>
        <p:nvPicPr>
          <p:cNvPr id="5" name="Image 0" descr="icons/p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88" y="4212184"/>
            <a:ext cx="399593" cy="39959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98348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Waarom blijven Terneuzen</a:t>
            </a:r>
            <a:endParaRPr lang="en-US" sz="3400" dirty="0"/>
          </a:p>
          <a:p>
            <a:pPr marL="0" indent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 Eemshaven over?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737360" y="41148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Drie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alternatieven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een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dilemma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tussen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technische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inpassing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BFD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draagvlak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1894</Words>
  <Application>Microsoft Office PowerPoint</Application>
  <PresentationFormat>Widescreen</PresentationFormat>
  <Paragraphs>290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Kerncentrales in Nederland — nog twee locaties over</dc:title>
  <dc:subject>PptxGenJS Presentation</dc:subject>
  <dc:creator>WISE Nederland</dc:creator>
  <cp:lastModifiedBy>Daan Welling</cp:lastModifiedBy>
  <cp:revision>2</cp:revision>
  <dcterms:created xsi:type="dcterms:W3CDTF">2026-06-24T14:19:42Z</dcterms:created>
  <dcterms:modified xsi:type="dcterms:W3CDTF">2026-06-24T16:10:01Z</dcterms:modified>
</cp:coreProperties>
</file>